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1" r:id="rId3"/>
    <p:sldId id="258" r:id="rId4"/>
    <p:sldId id="265" r:id="rId5"/>
    <p:sldId id="263" r:id="rId6"/>
    <p:sldId id="264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9730" autoAdjust="0"/>
  </p:normalViewPr>
  <p:slideViewPr>
    <p:cSldViewPr>
      <p:cViewPr varScale="1">
        <p:scale>
          <a:sx n="37" d="100"/>
          <a:sy n="37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3" d="100"/>
          <a:sy n="43" d="100"/>
        </p:scale>
        <p:origin x="-2268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F66A3-32C7-426B-AE15-DEB15F8CB9A6}" type="datetimeFigureOut">
              <a:rPr lang="cs-CZ" smtClean="0"/>
              <a:pPr/>
              <a:t>8.12.2010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C4F3E-923C-4EE4-9D2B-99DEF2CCDE1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59798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63F0169-BB97-402D-9602-618B1A5597AD}" type="datetimeFigureOut">
              <a:rPr lang="cs-CZ" smtClean="0"/>
              <a:pPr/>
              <a:t>8.12.2010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44F688-E6EC-460E-B075-B64C724F0FF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0169-BB97-402D-9602-618B1A5597AD}" type="datetimeFigureOut">
              <a:rPr lang="cs-CZ" smtClean="0"/>
              <a:pPr/>
              <a:t>8.12.2010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F688-E6EC-460E-B075-B64C724F0F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0169-BB97-402D-9602-618B1A5597AD}" type="datetimeFigureOut">
              <a:rPr lang="cs-CZ" smtClean="0"/>
              <a:pPr/>
              <a:t>8.12.2010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F688-E6EC-460E-B075-B64C724F0F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0169-BB97-402D-9602-618B1A5597AD}" type="datetimeFigureOut">
              <a:rPr lang="cs-CZ" smtClean="0"/>
              <a:pPr/>
              <a:t>8.12.2010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F688-E6EC-460E-B075-B64C724F0F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0169-BB97-402D-9602-618B1A5597AD}" type="datetimeFigureOut">
              <a:rPr lang="cs-CZ" smtClean="0"/>
              <a:pPr/>
              <a:t>8.12.2010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F688-E6EC-460E-B075-B64C724F0F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0169-BB97-402D-9602-618B1A5597AD}" type="datetimeFigureOut">
              <a:rPr lang="cs-CZ" smtClean="0"/>
              <a:pPr/>
              <a:t>8.12.2010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F688-E6EC-460E-B075-B64C724F0FF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0169-BB97-402D-9602-618B1A5597AD}" type="datetimeFigureOut">
              <a:rPr lang="cs-CZ" smtClean="0"/>
              <a:pPr/>
              <a:t>8.12.2010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F688-E6EC-460E-B075-B64C724F0F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0169-BB97-402D-9602-618B1A5597AD}" type="datetimeFigureOut">
              <a:rPr lang="cs-CZ" smtClean="0"/>
              <a:pPr/>
              <a:t>8.12.2010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F688-E6EC-460E-B075-B64C724F0F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0169-BB97-402D-9602-618B1A5597AD}" type="datetimeFigureOut">
              <a:rPr lang="cs-CZ" smtClean="0"/>
              <a:pPr/>
              <a:t>8.12.2010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F688-E6EC-460E-B075-B64C724F0F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0169-BB97-402D-9602-618B1A5597AD}" type="datetimeFigureOut">
              <a:rPr lang="cs-CZ" smtClean="0"/>
              <a:pPr/>
              <a:t>8.12.2010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F688-E6EC-460E-B075-B64C724F0FF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0169-BB97-402D-9602-618B1A5597AD}" type="datetimeFigureOut">
              <a:rPr lang="cs-CZ" smtClean="0"/>
              <a:pPr/>
              <a:t>8.12.2010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F688-E6EC-460E-B075-B64C724F0F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63F0169-BB97-402D-9602-618B1A5597AD}" type="datetimeFigureOut">
              <a:rPr lang="cs-CZ" smtClean="0"/>
              <a:pPr/>
              <a:t>8.12.2010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F44F688-E6EC-460E-B075-B64C724F0FF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iptaci.cz/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vHqYIrGaZY&amp;feature=related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V4Vl-xHT0Bo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200" b="1" dirty="0" smtClean="0"/>
              <a:t>Živočichové </a:t>
            </a:r>
            <a:br>
              <a:rPr lang="cs-CZ" sz="3200" b="1" dirty="0" smtClean="0"/>
            </a:br>
            <a:r>
              <a:rPr lang="cs-CZ" sz="3200" b="1" dirty="0" smtClean="0"/>
              <a:t>ve volné přírodě </a:t>
            </a:r>
            <a:r>
              <a:rPr lang="cs-CZ" sz="3200" b="1" dirty="0" smtClean="0"/>
              <a:t> - ptáci</a:t>
            </a:r>
            <a:endParaRPr lang="cs-CZ" sz="32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346268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119"/>
          <a:stretch/>
        </p:blipFill>
        <p:spPr bwMode="auto">
          <a:xfrm>
            <a:off x="4499992" y="0"/>
            <a:ext cx="3818696" cy="257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8465" y="3861048"/>
            <a:ext cx="24669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440000"/>
            <a:ext cx="3818696" cy="230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8265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84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44008" y="188640"/>
            <a:ext cx="3424226" cy="1296144"/>
          </a:xfrm>
        </p:spPr>
        <p:txBody>
          <a:bodyPr>
            <a:normAutofit/>
          </a:bodyPr>
          <a:lstStyle/>
          <a:p>
            <a:r>
              <a:rPr lang="cs-CZ" sz="7200" b="1" dirty="0" smtClean="0">
                <a:solidFill>
                  <a:srgbClr val="FF0000"/>
                </a:solidFill>
              </a:rPr>
              <a:t>PTÁCI</a:t>
            </a:r>
            <a:endParaRPr lang="cs-CZ" sz="72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0552" y="2924944"/>
            <a:ext cx="7953976" cy="3933056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  <a:latin typeface="Kristen ITC" pitchFamily="66" charset="0"/>
              </a:rPr>
              <a:t>Mají tělo porostlé peřím, zobák a přední končetiny jsou proměněny v křídla.</a:t>
            </a:r>
          </a:p>
          <a:p>
            <a:r>
              <a:rPr lang="cs-CZ" sz="2800" b="1" dirty="0" smtClean="0">
                <a:solidFill>
                  <a:srgbClr val="FFFF00"/>
                </a:solidFill>
                <a:latin typeface="Kristen ITC" pitchFamily="66" charset="0"/>
              </a:rPr>
              <a:t>Mláďata se líhnou z vajec.</a:t>
            </a:r>
          </a:p>
          <a:p>
            <a:r>
              <a:rPr lang="cs-CZ" sz="2800" b="1" dirty="0" smtClean="0">
                <a:solidFill>
                  <a:srgbClr val="FFFF00"/>
                </a:solidFill>
                <a:latin typeface="Kristen ITC" pitchFamily="66" charset="0"/>
              </a:rPr>
              <a:t>Ptáci stěhovavý (tažní)  na zimu odlétají do jižních krajin.</a:t>
            </a:r>
          </a:p>
          <a:p>
            <a:r>
              <a:rPr lang="cs-CZ" sz="2800" b="1" dirty="0" smtClean="0">
                <a:solidFill>
                  <a:srgbClr val="FFFF00"/>
                </a:solidFill>
                <a:latin typeface="Kristen ITC" pitchFamily="66" charset="0"/>
              </a:rPr>
              <a:t>Ptáci stálí zde žijí po celý rok.</a:t>
            </a:r>
          </a:p>
          <a:p>
            <a:r>
              <a:rPr lang="cs-CZ" sz="2800" b="1" dirty="0" smtClean="0">
                <a:solidFill>
                  <a:srgbClr val="FFFF00"/>
                </a:solidFill>
                <a:latin typeface="Kristen ITC" pitchFamily="66" charset="0"/>
                <a:hlinkClick r:id="rId3"/>
              </a:rPr>
              <a:t>WWW.nasiptaci.cz</a:t>
            </a:r>
            <a:endParaRPr lang="cs-CZ" sz="2800" b="1" dirty="0" smtClean="0">
              <a:solidFill>
                <a:srgbClr val="FFFF00"/>
              </a:solidFill>
              <a:latin typeface="Kristen ITC" pitchFamily="66" charset="0"/>
            </a:endParaRPr>
          </a:p>
          <a:p>
            <a:pPr marL="68580" indent="0">
              <a:buNone/>
            </a:pPr>
            <a:endParaRPr lang="cs-CZ" sz="2800" b="1" dirty="0">
              <a:solidFill>
                <a:srgbClr val="FFFF00"/>
              </a:solidFill>
              <a:latin typeface="Kristen ITC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5942" y="3355486"/>
            <a:ext cx="1388058" cy="98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4128" y="1772816"/>
            <a:ext cx="2304256" cy="103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53136"/>
            <a:ext cx="1336328" cy="193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6483" y="4923053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2265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7893" y="0"/>
            <a:ext cx="92318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2498" b="17494"/>
          <a:stretch/>
        </p:blipFill>
        <p:spPr bwMode="auto">
          <a:xfrm>
            <a:off x="4222338" y="1555889"/>
            <a:ext cx="1318150" cy="1466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1541" r="7541"/>
          <a:stretch/>
        </p:blipFill>
        <p:spPr bwMode="auto">
          <a:xfrm>
            <a:off x="41046" y="4614561"/>
            <a:ext cx="20520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8578" y="3123750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4725" y="4923975"/>
            <a:ext cx="2428794" cy="161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4976" b="14976"/>
          <a:stretch/>
        </p:blipFill>
        <p:spPr bwMode="auto">
          <a:xfrm>
            <a:off x="2187573" y="4697033"/>
            <a:ext cx="2528955" cy="1682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1941" y="3244572"/>
            <a:ext cx="1306637" cy="113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8572" y="3051941"/>
            <a:ext cx="1358093" cy="97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1721" y="124661"/>
            <a:ext cx="1979005" cy="143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Skupina 2"/>
          <p:cNvGrpSpPr/>
          <p:nvPr/>
        </p:nvGrpSpPr>
        <p:grpSpPr>
          <a:xfrm>
            <a:off x="2524369" y="1399062"/>
            <a:ext cx="4095260" cy="4059875"/>
            <a:chOff x="2524369" y="1399062"/>
            <a:chExt cx="4095260" cy="4059875"/>
          </a:xfrm>
        </p:grpSpPr>
        <p:sp>
          <p:nvSpPr>
            <p:cNvPr id="4" name="Ohnutý pruh 3"/>
            <p:cNvSpPr/>
            <p:nvPr/>
          </p:nvSpPr>
          <p:spPr>
            <a:xfrm>
              <a:off x="2793631" y="1686198"/>
              <a:ext cx="3556737" cy="3556737"/>
            </a:xfrm>
            <a:prstGeom prst="blockArc">
              <a:avLst>
                <a:gd name="adj1" fmla="val 14236364"/>
                <a:gd name="adj2" fmla="val 16200000"/>
                <a:gd name="adj3" fmla="val 2505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Ohnutý pruh 4"/>
            <p:cNvSpPr/>
            <p:nvPr/>
          </p:nvSpPr>
          <p:spPr>
            <a:xfrm>
              <a:off x="2793631" y="1686198"/>
              <a:ext cx="3556737" cy="3556737"/>
            </a:xfrm>
            <a:prstGeom prst="blockArc">
              <a:avLst>
                <a:gd name="adj1" fmla="val 12272727"/>
                <a:gd name="adj2" fmla="val 14236364"/>
                <a:gd name="adj3" fmla="val 2505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hnutý pruh 5"/>
            <p:cNvSpPr/>
            <p:nvPr/>
          </p:nvSpPr>
          <p:spPr>
            <a:xfrm>
              <a:off x="2793631" y="1686198"/>
              <a:ext cx="3556737" cy="3556737"/>
            </a:xfrm>
            <a:prstGeom prst="blockArc">
              <a:avLst>
                <a:gd name="adj1" fmla="val 10309091"/>
                <a:gd name="adj2" fmla="val 12272727"/>
                <a:gd name="adj3" fmla="val 2505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hnutý pruh 6"/>
            <p:cNvSpPr/>
            <p:nvPr/>
          </p:nvSpPr>
          <p:spPr>
            <a:xfrm>
              <a:off x="2793631" y="1686198"/>
              <a:ext cx="3556737" cy="3556737"/>
            </a:xfrm>
            <a:prstGeom prst="blockArc">
              <a:avLst>
                <a:gd name="adj1" fmla="val 8345455"/>
                <a:gd name="adj2" fmla="val 10309091"/>
                <a:gd name="adj3" fmla="val 2505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hnutý pruh 7"/>
            <p:cNvSpPr/>
            <p:nvPr/>
          </p:nvSpPr>
          <p:spPr>
            <a:xfrm>
              <a:off x="2793631" y="1686198"/>
              <a:ext cx="3556737" cy="3556737"/>
            </a:xfrm>
            <a:prstGeom prst="blockArc">
              <a:avLst>
                <a:gd name="adj1" fmla="val 6381818"/>
                <a:gd name="adj2" fmla="val 8345455"/>
                <a:gd name="adj3" fmla="val 2505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hnutý pruh 8"/>
            <p:cNvSpPr/>
            <p:nvPr/>
          </p:nvSpPr>
          <p:spPr>
            <a:xfrm>
              <a:off x="2793631" y="1686198"/>
              <a:ext cx="3556737" cy="3556737"/>
            </a:xfrm>
            <a:prstGeom prst="blockArc">
              <a:avLst>
                <a:gd name="adj1" fmla="val 4418182"/>
                <a:gd name="adj2" fmla="val 6381818"/>
                <a:gd name="adj3" fmla="val 2505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hnutý pruh 9"/>
            <p:cNvSpPr/>
            <p:nvPr/>
          </p:nvSpPr>
          <p:spPr>
            <a:xfrm>
              <a:off x="2793631" y="1686198"/>
              <a:ext cx="3556737" cy="3556737"/>
            </a:xfrm>
            <a:prstGeom prst="blockArc">
              <a:avLst>
                <a:gd name="adj1" fmla="val 2454545"/>
                <a:gd name="adj2" fmla="val 4418182"/>
                <a:gd name="adj3" fmla="val 2505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hnutý pruh 10"/>
            <p:cNvSpPr/>
            <p:nvPr/>
          </p:nvSpPr>
          <p:spPr>
            <a:xfrm>
              <a:off x="2793631" y="1686198"/>
              <a:ext cx="3556737" cy="3556737"/>
            </a:xfrm>
            <a:prstGeom prst="blockArc">
              <a:avLst>
                <a:gd name="adj1" fmla="val 490909"/>
                <a:gd name="adj2" fmla="val 2454545"/>
                <a:gd name="adj3" fmla="val 2505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hnutý pruh 11"/>
            <p:cNvSpPr/>
            <p:nvPr/>
          </p:nvSpPr>
          <p:spPr>
            <a:xfrm>
              <a:off x="2793631" y="1686198"/>
              <a:ext cx="3556737" cy="3556737"/>
            </a:xfrm>
            <a:prstGeom prst="blockArc">
              <a:avLst>
                <a:gd name="adj1" fmla="val 20127273"/>
                <a:gd name="adj2" fmla="val 490909"/>
                <a:gd name="adj3" fmla="val 2505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hnutý pruh 12"/>
            <p:cNvSpPr/>
            <p:nvPr/>
          </p:nvSpPr>
          <p:spPr>
            <a:xfrm>
              <a:off x="2793631" y="1686198"/>
              <a:ext cx="3556737" cy="3556737"/>
            </a:xfrm>
            <a:prstGeom prst="blockArc">
              <a:avLst>
                <a:gd name="adj1" fmla="val 18163636"/>
                <a:gd name="adj2" fmla="val 20127273"/>
                <a:gd name="adj3" fmla="val 2505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hnutý pruh 13"/>
            <p:cNvSpPr/>
            <p:nvPr/>
          </p:nvSpPr>
          <p:spPr>
            <a:xfrm>
              <a:off x="2793631" y="1686198"/>
              <a:ext cx="3556737" cy="3556737"/>
            </a:xfrm>
            <a:prstGeom prst="blockArc">
              <a:avLst>
                <a:gd name="adj1" fmla="val 16200000"/>
                <a:gd name="adj2" fmla="val 18163636"/>
                <a:gd name="adj3" fmla="val 2505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Volný tvar 14"/>
            <p:cNvSpPr/>
            <p:nvPr/>
          </p:nvSpPr>
          <p:spPr>
            <a:xfrm>
              <a:off x="4129980" y="3022547"/>
              <a:ext cx="884039" cy="884039"/>
            </a:xfrm>
            <a:custGeom>
              <a:avLst/>
              <a:gdLst>
                <a:gd name="connsiteX0" fmla="*/ 0 w 884039"/>
                <a:gd name="connsiteY0" fmla="*/ 442020 h 884039"/>
                <a:gd name="connsiteX1" fmla="*/ 442020 w 884039"/>
                <a:gd name="connsiteY1" fmla="*/ 0 h 884039"/>
                <a:gd name="connsiteX2" fmla="*/ 884040 w 884039"/>
                <a:gd name="connsiteY2" fmla="*/ 442020 h 884039"/>
                <a:gd name="connsiteX3" fmla="*/ 442020 w 884039"/>
                <a:gd name="connsiteY3" fmla="*/ 884040 h 884039"/>
                <a:gd name="connsiteX4" fmla="*/ 0 w 884039"/>
                <a:gd name="connsiteY4" fmla="*/ 442020 h 884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039" h="884039">
                  <a:moveTo>
                    <a:pt x="0" y="442020"/>
                  </a:moveTo>
                  <a:cubicBezTo>
                    <a:pt x="0" y="197899"/>
                    <a:pt x="197899" y="0"/>
                    <a:pt x="442020" y="0"/>
                  </a:cubicBezTo>
                  <a:cubicBezTo>
                    <a:pt x="686141" y="0"/>
                    <a:pt x="884040" y="197899"/>
                    <a:pt x="884040" y="442020"/>
                  </a:cubicBezTo>
                  <a:cubicBezTo>
                    <a:pt x="884040" y="686141"/>
                    <a:pt x="686141" y="884040"/>
                    <a:pt x="442020" y="884040"/>
                  </a:cubicBezTo>
                  <a:cubicBezTo>
                    <a:pt x="197899" y="884040"/>
                    <a:pt x="0" y="686141"/>
                    <a:pt x="0" y="44202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325" tIns="152325" rIns="152325" bIns="152325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800" kern="1200" dirty="0" smtClean="0"/>
                <a:t>Ptáci</a:t>
              </a:r>
              <a:endParaRPr lang="cs-CZ" sz="1800" kern="1200" dirty="0"/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4262586" y="1399062"/>
              <a:ext cx="618827" cy="618827"/>
            </a:xfrm>
            <a:custGeom>
              <a:avLst/>
              <a:gdLst>
                <a:gd name="connsiteX0" fmla="*/ 0 w 618827"/>
                <a:gd name="connsiteY0" fmla="*/ 309414 h 618827"/>
                <a:gd name="connsiteX1" fmla="*/ 309414 w 618827"/>
                <a:gd name="connsiteY1" fmla="*/ 0 h 618827"/>
                <a:gd name="connsiteX2" fmla="*/ 618828 w 618827"/>
                <a:gd name="connsiteY2" fmla="*/ 309414 h 618827"/>
                <a:gd name="connsiteX3" fmla="*/ 309414 w 618827"/>
                <a:gd name="connsiteY3" fmla="*/ 618828 h 618827"/>
                <a:gd name="connsiteX4" fmla="*/ 0 w 618827"/>
                <a:gd name="connsiteY4" fmla="*/ 309414 h 61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827" h="618827">
                  <a:moveTo>
                    <a:pt x="0" y="309414"/>
                  </a:moveTo>
                  <a:cubicBezTo>
                    <a:pt x="0" y="138529"/>
                    <a:pt x="138529" y="0"/>
                    <a:pt x="309414" y="0"/>
                  </a:cubicBezTo>
                  <a:cubicBezTo>
                    <a:pt x="480299" y="0"/>
                    <a:pt x="618828" y="138529"/>
                    <a:pt x="618828" y="309414"/>
                  </a:cubicBezTo>
                  <a:cubicBezTo>
                    <a:pt x="618828" y="480299"/>
                    <a:pt x="480299" y="618828"/>
                    <a:pt x="309414" y="618828"/>
                  </a:cubicBezTo>
                  <a:cubicBezTo>
                    <a:pt x="138529" y="618828"/>
                    <a:pt x="0" y="480299"/>
                    <a:pt x="0" y="30941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15" tIns="99515" rIns="99515" bIns="9951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700" kern="1200" dirty="0" smtClean="0"/>
                <a:t>vlaštovka</a:t>
              </a:r>
              <a:endParaRPr lang="cs-CZ" sz="700" kern="1200" dirty="0"/>
            </a:p>
          </p:txBody>
        </p:sp>
        <p:sp>
          <p:nvSpPr>
            <p:cNvPr id="17" name="Volný tvar 16"/>
            <p:cNvSpPr/>
            <p:nvPr/>
          </p:nvSpPr>
          <p:spPr>
            <a:xfrm>
              <a:off x="5212000" y="1677835"/>
              <a:ext cx="618827" cy="618827"/>
            </a:xfrm>
            <a:custGeom>
              <a:avLst/>
              <a:gdLst>
                <a:gd name="connsiteX0" fmla="*/ 0 w 618827"/>
                <a:gd name="connsiteY0" fmla="*/ 309414 h 618827"/>
                <a:gd name="connsiteX1" fmla="*/ 309414 w 618827"/>
                <a:gd name="connsiteY1" fmla="*/ 0 h 618827"/>
                <a:gd name="connsiteX2" fmla="*/ 618828 w 618827"/>
                <a:gd name="connsiteY2" fmla="*/ 309414 h 618827"/>
                <a:gd name="connsiteX3" fmla="*/ 309414 w 618827"/>
                <a:gd name="connsiteY3" fmla="*/ 618828 h 618827"/>
                <a:gd name="connsiteX4" fmla="*/ 0 w 618827"/>
                <a:gd name="connsiteY4" fmla="*/ 309414 h 61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827" h="618827">
                  <a:moveTo>
                    <a:pt x="0" y="309414"/>
                  </a:moveTo>
                  <a:cubicBezTo>
                    <a:pt x="0" y="138529"/>
                    <a:pt x="138529" y="0"/>
                    <a:pt x="309414" y="0"/>
                  </a:cubicBezTo>
                  <a:cubicBezTo>
                    <a:pt x="480299" y="0"/>
                    <a:pt x="618828" y="138529"/>
                    <a:pt x="618828" y="309414"/>
                  </a:cubicBezTo>
                  <a:cubicBezTo>
                    <a:pt x="618828" y="480299"/>
                    <a:pt x="480299" y="618828"/>
                    <a:pt x="309414" y="618828"/>
                  </a:cubicBezTo>
                  <a:cubicBezTo>
                    <a:pt x="138529" y="618828"/>
                    <a:pt x="0" y="480299"/>
                    <a:pt x="0" y="30941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15" tIns="99515" rIns="99515" bIns="9951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700" kern="1200" dirty="0" smtClean="0"/>
                <a:t>čáp</a:t>
              </a:r>
              <a:endParaRPr lang="cs-CZ" sz="700" kern="1200" dirty="0"/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5859982" y="2425646"/>
              <a:ext cx="618827" cy="618827"/>
            </a:xfrm>
            <a:custGeom>
              <a:avLst/>
              <a:gdLst>
                <a:gd name="connsiteX0" fmla="*/ 0 w 618827"/>
                <a:gd name="connsiteY0" fmla="*/ 309414 h 618827"/>
                <a:gd name="connsiteX1" fmla="*/ 309414 w 618827"/>
                <a:gd name="connsiteY1" fmla="*/ 0 h 618827"/>
                <a:gd name="connsiteX2" fmla="*/ 618828 w 618827"/>
                <a:gd name="connsiteY2" fmla="*/ 309414 h 618827"/>
                <a:gd name="connsiteX3" fmla="*/ 309414 w 618827"/>
                <a:gd name="connsiteY3" fmla="*/ 618828 h 618827"/>
                <a:gd name="connsiteX4" fmla="*/ 0 w 618827"/>
                <a:gd name="connsiteY4" fmla="*/ 309414 h 61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827" h="618827">
                  <a:moveTo>
                    <a:pt x="0" y="309414"/>
                  </a:moveTo>
                  <a:cubicBezTo>
                    <a:pt x="0" y="138529"/>
                    <a:pt x="138529" y="0"/>
                    <a:pt x="309414" y="0"/>
                  </a:cubicBezTo>
                  <a:cubicBezTo>
                    <a:pt x="480299" y="0"/>
                    <a:pt x="618828" y="138529"/>
                    <a:pt x="618828" y="309414"/>
                  </a:cubicBezTo>
                  <a:cubicBezTo>
                    <a:pt x="618828" y="480299"/>
                    <a:pt x="480299" y="618828"/>
                    <a:pt x="309414" y="618828"/>
                  </a:cubicBezTo>
                  <a:cubicBezTo>
                    <a:pt x="138529" y="618828"/>
                    <a:pt x="0" y="480299"/>
                    <a:pt x="0" y="30941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15" tIns="99515" rIns="99515" bIns="9951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700" kern="1200" dirty="0" smtClean="0"/>
                <a:t>vrabec</a:t>
              </a:r>
              <a:endParaRPr lang="cs-CZ" sz="700" kern="1200" dirty="0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6000802" y="3405071"/>
              <a:ext cx="618827" cy="618827"/>
            </a:xfrm>
            <a:custGeom>
              <a:avLst/>
              <a:gdLst>
                <a:gd name="connsiteX0" fmla="*/ 0 w 618827"/>
                <a:gd name="connsiteY0" fmla="*/ 309414 h 618827"/>
                <a:gd name="connsiteX1" fmla="*/ 309414 w 618827"/>
                <a:gd name="connsiteY1" fmla="*/ 0 h 618827"/>
                <a:gd name="connsiteX2" fmla="*/ 618828 w 618827"/>
                <a:gd name="connsiteY2" fmla="*/ 309414 h 618827"/>
                <a:gd name="connsiteX3" fmla="*/ 309414 w 618827"/>
                <a:gd name="connsiteY3" fmla="*/ 618828 h 618827"/>
                <a:gd name="connsiteX4" fmla="*/ 0 w 618827"/>
                <a:gd name="connsiteY4" fmla="*/ 309414 h 61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827" h="618827">
                  <a:moveTo>
                    <a:pt x="0" y="309414"/>
                  </a:moveTo>
                  <a:cubicBezTo>
                    <a:pt x="0" y="138529"/>
                    <a:pt x="138529" y="0"/>
                    <a:pt x="309414" y="0"/>
                  </a:cubicBezTo>
                  <a:cubicBezTo>
                    <a:pt x="480299" y="0"/>
                    <a:pt x="618828" y="138529"/>
                    <a:pt x="618828" y="309414"/>
                  </a:cubicBezTo>
                  <a:cubicBezTo>
                    <a:pt x="618828" y="480299"/>
                    <a:pt x="480299" y="618828"/>
                    <a:pt x="309414" y="618828"/>
                  </a:cubicBezTo>
                  <a:cubicBezTo>
                    <a:pt x="138529" y="618828"/>
                    <a:pt x="0" y="480299"/>
                    <a:pt x="0" y="30941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15" tIns="99515" rIns="99515" bIns="9951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700" kern="1200" dirty="0" smtClean="0"/>
                <a:t>Sýkora</a:t>
              </a:r>
              <a:endParaRPr lang="cs-CZ" sz="700" kern="1200" dirty="0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5589751" y="4305148"/>
              <a:ext cx="618827" cy="618827"/>
            </a:xfrm>
            <a:custGeom>
              <a:avLst/>
              <a:gdLst>
                <a:gd name="connsiteX0" fmla="*/ 0 w 618827"/>
                <a:gd name="connsiteY0" fmla="*/ 309414 h 618827"/>
                <a:gd name="connsiteX1" fmla="*/ 309414 w 618827"/>
                <a:gd name="connsiteY1" fmla="*/ 0 h 618827"/>
                <a:gd name="connsiteX2" fmla="*/ 618828 w 618827"/>
                <a:gd name="connsiteY2" fmla="*/ 309414 h 618827"/>
                <a:gd name="connsiteX3" fmla="*/ 309414 w 618827"/>
                <a:gd name="connsiteY3" fmla="*/ 618828 h 618827"/>
                <a:gd name="connsiteX4" fmla="*/ 0 w 618827"/>
                <a:gd name="connsiteY4" fmla="*/ 309414 h 61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827" h="618827">
                  <a:moveTo>
                    <a:pt x="0" y="309414"/>
                  </a:moveTo>
                  <a:cubicBezTo>
                    <a:pt x="0" y="138529"/>
                    <a:pt x="138529" y="0"/>
                    <a:pt x="309414" y="0"/>
                  </a:cubicBezTo>
                  <a:cubicBezTo>
                    <a:pt x="480299" y="0"/>
                    <a:pt x="618828" y="138529"/>
                    <a:pt x="618828" y="309414"/>
                  </a:cubicBezTo>
                  <a:cubicBezTo>
                    <a:pt x="618828" y="480299"/>
                    <a:pt x="480299" y="618828"/>
                    <a:pt x="309414" y="618828"/>
                  </a:cubicBezTo>
                  <a:cubicBezTo>
                    <a:pt x="138529" y="618828"/>
                    <a:pt x="0" y="480299"/>
                    <a:pt x="0" y="30941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15" tIns="99515" rIns="99515" bIns="9951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700" kern="1200" dirty="0" smtClean="0"/>
                <a:t>Jestřáb</a:t>
              </a:r>
              <a:endParaRPr lang="cs-CZ" sz="700" kern="1200" dirty="0"/>
            </a:p>
          </p:txBody>
        </p:sp>
        <p:sp>
          <p:nvSpPr>
            <p:cNvPr id="21" name="Volný tvar 20"/>
            <p:cNvSpPr/>
            <p:nvPr/>
          </p:nvSpPr>
          <p:spPr>
            <a:xfrm>
              <a:off x="4757334" y="4840110"/>
              <a:ext cx="618827" cy="618827"/>
            </a:xfrm>
            <a:custGeom>
              <a:avLst/>
              <a:gdLst>
                <a:gd name="connsiteX0" fmla="*/ 0 w 618827"/>
                <a:gd name="connsiteY0" fmla="*/ 309414 h 618827"/>
                <a:gd name="connsiteX1" fmla="*/ 309414 w 618827"/>
                <a:gd name="connsiteY1" fmla="*/ 0 h 618827"/>
                <a:gd name="connsiteX2" fmla="*/ 618828 w 618827"/>
                <a:gd name="connsiteY2" fmla="*/ 309414 h 618827"/>
                <a:gd name="connsiteX3" fmla="*/ 309414 w 618827"/>
                <a:gd name="connsiteY3" fmla="*/ 618828 h 618827"/>
                <a:gd name="connsiteX4" fmla="*/ 0 w 618827"/>
                <a:gd name="connsiteY4" fmla="*/ 309414 h 61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827" h="618827">
                  <a:moveTo>
                    <a:pt x="0" y="309414"/>
                  </a:moveTo>
                  <a:cubicBezTo>
                    <a:pt x="0" y="138529"/>
                    <a:pt x="138529" y="0"/>
                    <a:pt x="309414" y="0"/>
                  </a:cubicBezTo>
                  <a:cubicBezTo>
                    <a:pt x="480299" y="0"/>
                    <a:pt x="618828" y="138529"/>
                    <a:pt x="618828" y="309414"/>
                  </a:cubicBezTo>
                  <a:cubicBezTo>
                    <a:pt x="618828" y="480299"/>
                    <a:pt x="480299" y="618828"/>
                    <a:pt x="309414" y="618828"/>
                  </a:cubicBezTo>
                  <a:cubicBezTo>
                    <a:pt x="138529" y="618828"/>
                    <a:pt x="0" y="480299"/>
                    <a:pt x="0" y="30941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15" tIns="99515" rIns="99515" bIns="9951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700" kern="1200" dirty="0" smtClean="0"/>
                <a:t>Vrána</a:t>
              </a:r>
              <a:endParaRPr lang="cs-CZ" sz="700" kern="1200" dirty="0"/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3767838" y="4840110"/>
              <a:ext cx="618827" cy="618827"/>
            </a:xfrm>
            <a:custGeom>
              <a:avLst/>
              <a:gdLst>
                <a:gd name="connsiteX0" fmla="*/ 0 w 618827"/>
                <a:gd name="connsiteY0" fmla="*/ 309414 h 618827"/>
                <a:gd name="connsiteX1" fmla="*/ 309414 w 618827"/>
                <a:gd name="connsiteY1" fmla="*/ 0 h 618827"/>
                <a:gd name="connsiteX2" fmla="*/ 618828 w 618827"/>
                <a:gd name="connsiteY2" fmla="*/ 309414 h 618827"/>
                <a:gd name="connsiteX3" fmla="*/ 309414 w 618827"/>
                <a:gd name="connsiteY3" fmla="*/ 618828 h 618827"/>
                <a:gd name="connsiteX4" fmla="*/ 0 w 618827"/>
                <a:gd name="connsiteY4" fmla="*/ 309414 h 61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827" h="618827">
                  <a:moveTo>
                    <a:pt x="0" y="309414"/>
                  </a:moveTo>
                  <a:cubicBezTo>
                    <a:pt x="0" y="138529"/>
                    <a:pt x="138529" y="0"/>
                    <a:pt x="309414" y="0"/>
                  </a:cubicBezTo>
                  <a:cubicBezTo>
                    <a:pt x="480299" y="0"/>
                    <a:pt x="618828" y="138529"/>
                    <a:pt x="618828" y="309414"/>
                  </a:cubicBezTo>
                  <a:cubicBezTo>
                    <a:pt x="618828" y="480299"/>
                    <a:pt x="480299" y="618828"/>
                    <a:pt x="309414" y="618828"/>
                  </a:cubicBezTo>
                  <a:cubicBezTo>
                    <a:pt x="138529" y="618828"/>
                    <a:pt x="0" y="480299"/>
                    <a:pt x="0" y="30941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15" tIns="99515" rIns="99515" bIns="9951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700" kern="1200" dirty="0" smtClean="0"/>
                <a:t>Kukačka</a:t>
              </a:r>
              <a:endParaRPr lang="cs-CZ" sz="700" kern="1200" dirty="0"/>
            </a:p>
          </p:txBody>
        </p:sp>
        <p:sp>
          <p:nvSpPr>
            <p:cNvPr id="23" name="Volný tvar 22"/>
            <p:cNvSpPr/>
            <p:nvPr/>
          </p:nvSpPr>
          <p:spPr>
            <a:xfrm>
              <a:off x="2935421" y="4305148"/>
              <a:ext cx="618827" cy="618827"/>
            </a:xfrm>
            <a:custGeom>
              <a:avLst/>
              <a:gdLst>
                <a:gd name="connsiteX0" fmla="*/ 0 w 618827"/>
                <a:gd name="connsiteY0" fmla="*/ 309414 h 618827"/>
                <a:gd name="connsiteX1" fmla="*/ 309414 w 618827"/>
                <a:gd name="connsiteY1" fmla="*/ 0 h 618827"/>
                <a:gd name="connsiteX2" fmla="*/ 618828 w 618827"/>
                <a:gd name="connsiteY2" fmla="*/ 309414 h 618827"/>
                <a:gd name="connsiteX3" fmla="*/ 309414 w 618827"/>
                <a:gd name="connsiteY3" fmla="*/ 618828 h 618827"/>
                <a:gd name="connsiteX4" fmla="*/ 0 w 618827"/>
                <a:gd name="connsiteY4" fmla="*/ 309414 h 61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827" h="618827">
                  <a:moveTo>
                    <a:pt x="0" y="309414"/>
                  </a:moveTo>
                  <a:cubicBezTo>
                    <a:pt x="0" y="138529"/>
                    <a:pt x="138529" y="0"/>
                    <a:pt x="309414" y="0"/>
                  </a:cubicBezTo>
                  <a:cubicBezTo>
                    <a:pt x="480299" y="0"/>
                    <a:pt x="618828" y="138529"/>
                    <a:pt x="618828" y="309414"/>
                  </a:cubicBezTo>
                  <a:cubicBezTo>
                    <a:pt x="618828" y="480299"/>
                    <a:pt x="480299" y="618828"/>
                    <a:pt x="309414" y="618828"/>
                  </a:cubicBezTo>
                  <a:cubicBezTo>
                    <a:pt x="138529" y="618828"/>
                    <a:pt x="0" y="480299"/>
                    <a:pt x="0" y="30941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15" tIns="99515" rIns="99515" bIns="9951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700" kern="1200" dirty="0" smtClean="0"/>
                <a:t>Skřivan</a:t>
              </a:r>
              <a:endParaRPr lang="cs-CZ" sz="700" kern="1200" dirty="0"/>
            </a:p>
          </p:txBody>
        </p:sp>
        <p:sp>
          <p:nvSpPr>
            <p:cNvPr id="24" name="Volný tvar 23"/>
            <p:cNvSpPr/>
            <p:nvPr/>
          </p:nvSpPr>
          <p:spPr>
            <a:xfrm>
              <a:off x="2524369" y="3405071"/>
              <a:ext cx="618827" cy="618827"/>
            </a:xfrm>
            <a:custGeom>
              <a:avLst/>
              <a:gdLst>
                <a:gd name="connsiteX0" fmla="*/ 0 w 618827"/>
                <a:gd name="connsiteY0" fmla="*/ 309414 h 618827"/>
                <a:gd name="connsiteX1" fmla="*/ 309414 w 618827"/>
                <a:gd name="connsiteY1" fmla="*/ 0 h 618827"/>
                <a:gd name="connsiteX2" fmla="*/ 618828 w 618827"/>
                <a:gd name="connsiteY2" fmla="*/ 309414 h 618827"/>
                <a:gd name="connsiteX3" fmla="*/ 309414 w 618827"/>
                <a:gd name="connsiteY3" fmla="*/ 618828 h 618827"/>
                <a:gd name="connsiteX4" fmla="*/ 0 w 618827"/>
                <a:gd name="connsiteY4" fmla="*/ 309414 h 61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827" h="618827">
                  <a:moveTo>
                    <a:pt x="0" y="309414"/>
                  </a:moveTo>
                  <a:cubicBezTo>
                    <a:pt x="0" y="138529"/>
                    <a:pt x="138529" y="0"/>
                    <a:pt x="309414" y="0"/>
                  </a:cubicBezTo>
                  <a:cubicBezTo>
                    <a:pt x="480299" y="0"/>
                    <a:pt x="618828" y="138529"/>
                    <a:pt x="618828" y="309414"/>
                  </a:cubicBezTo>
                  <a:cubicBezTo>
                    <a:pt x="618828" y="480299"/>
                    <a:pt x="480299" y="618828"/>
                    <a:pt x="309414" y="618828"/>
                  </a:cubicBezTo>
                  <a:cubicBezTo>
                    <a:pt x="138529" y="618828"/>
                    <a:pt x="0" y="480299"/>
                    <a:pt x="0" y="30941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15" tIns="99515" rIns="99515" bIns="9951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700" kern="1200" dirty="0" smtClean="0"/>
                <a:t>Bažant</a:t>
              </a:r>
              <a:endParaRPr lang="cs-CZ" sz="700" kern="1200" dirty="0"/>
            </a:p>
          </p:txBody>
        </p:sp>
        <p:sp>
          <p:nvSpPr>
            <p:cNvPr id="25" name="Volný tvar 24"/>
            <p:cNvSpPr/>
            <p:nvPr/>
          </p:nvSpPr>
          <p:spPr>
            <a:xfrm>
              <a:off x="2665189" y="2425646"/>
              <a:ext cx="618827" cy="618827"/>
            </a:xfrm>
            <a:custGeom>
              <a:avLst/>
              <a:gdLst>
                <a:gd name="connsiteX0" fmla="*/ 0 w 618827"/>
                <a:gd name="connsiteY0" fmla="*/ 309414 h 618827"/>
                <a:gd name="connsiteX1" fmla="*/ 309414 w 618827"/>
                <a:gd name="connsiteY1" fmla="*/ 0 h 618827"/>
                <a:gd name="connsiteX2" fmla="*/ 618828 w 618827"/>
                <a:gd name="connsiteY2" fmla="*/ 309414 h 618827"/>
                <a:gd name="connsiteX3" fmla="*/ 309414 w 618827"/>
                <a:gd name="connsiteY3" fmla="*/ 618828 h 618827"/>
                <a:gd name="connsiteX4" fmla="*/ 0 w 618827"/>
                <a:gd name="connsiteY4" fmla="*/ 309414 h 61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827" h="618827">
                  <a:moveTo>
                    <a:pt x="0" y="309414"/>
                  </a:moveTo>
                  <a:cubicBezTo>
                    <a:pt x="0" y="138529"/>
                    <a:pt x="138529" y="0"/>
                    <a:pt x="309414" y="0"/>
                  </a:cubicBezTo>
                  <a:cubicBezTo>
                    <a:pt x="480299" y="0"/>
                    <a:pt x="618828" y="138529"/>
                    <a:pt x="618828" y="309414"/>
                  </a:cubicBezTo>
                  <a:cubicBezTo>
                    <a:pt x="618828" y="480299"/>
                    <a:pt x="480299" y="618828"/>
                    <a:pt x="309414" y="618828"/>
                  </a:cubicBezTo>
                  <a:cubicBezTo>
                    <a:pt x="138529" y="618828"/>
                    <a:pt x="0" y="480299"/>
                    <a:pt x="0" y="30941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15" tIns="99515" rIns="99515" bIns="9951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700" kern="1200" dirty="0" smtClean="0"/>
                <a:t>Kos</a:t>
              </a:r>
              <a:endParaRPr lang="cs-CZ" sz="700" kern="1200" dirty="0"/>
            </a:p>
          </p:txBody>
        </p:sp>
        <p:sp>
          <p:nvSpPr>
            <p:cNvPr id="26" name="Volný tvar 25"/>
            <p:cNvSpPr/>
            <p:nvPr/>
          </p:nvSpPr>
          <p:spPr>
            <a:xfrm>
              <a:off x="3313171" y="1677835"/>
              <a:ext cx="618827" cy="618827"/>
            </a:xfrm>
            <a:custGeom>
              <a:avLst/>
              <a:gdLst>
                <a:gd name="connsiteX0" fmla="*/ 0 w 618827"/>
                <a:gd name="connsiteY0" fmla="*/ 309414 h 618827"/>
                <a:gd name="connsiteX1" fmla="*/ 309414 w 618827"/>
                <a:gd name="connsiteY1" fmla="*/ 0 h 618827"/>
                <a:gd name="connsiteX2" fmla="*/ 618828 w 618827"/>
                <a:gd name="connsiteY2" fmla="*/ 309414 h 618827"/>
                <a:gd name="connsiteX3" fmla="*/ 309414 w 618827"/>
                <a:gd name="connsiteY3" fmla="*/ 618828 h 618827"/>
                <a:gd name="connsiteX4" fmla="*/ 0 w 618827"/>
                <a:gd name="connsiteY4" fmla="*/ 309414 h 61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827" h="618827">
                  <a:moveTo>
                    <a:pt x="0" y="309414"/>
                  </a:moveTo>
                  <a:cubicBezTo>
                    <a:pt x="0" y="138529"/>
                    <a:pt x="138529" y="0"/>
                    <a:pt x="309414" y="0"/>
                  </a:cubicBezTo>
                  <a:cubicBezTo>
                    <a:pt x="480299" y="0"/>
                    <a:pt x="618828" y="138529"/>
                    <a:pt x="618828" y="309414"/>
                  </a:cubicBezTo>
                  <a:cubicBezTo>
                    <a:pt x="618828" y="480299"/>
                    <a:pt x="480299" y="618828"/>
                    <a:pt x="309414" y="618828"/>
                  </a:cubicBezTo>
                  <a:cubicBezTo>
                    <a:pt x="138529" y="618828"/>
                    <a:pt x="0" y="480299"/>
                    <a:pt x="0" y="30941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15" tIns="99515" rIns="99515" bIns="9951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700" kern="1200" dirty="0" smtClean="0"/>
                <a:t>Divoká husa</a:t>
              </a:r>
              <a:endParaRPr lang="cs-CZ" sz="700" kern="1200" dirty="0"/>
            </a:p>
          </p:txBody>
        </p:sp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81885"/>
            <a:ext cx="1647508" cy="211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0798" y="334009"/>
            <a:ext cx="2215491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1912" y="1767124"/>
            <a:ext cx="2052956" cy="1366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276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331640"/>
            <a:ext cx="9144000" cy="1124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PTÁCI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042416" y="1844824"/>
            <a:ext cx="2305448" cy="3961616"/>
          </a:xfrm>
        </p:spPr>
        <p:txBody>
          <a:bodyPr/>
          <a:lstStyle/>
          <a:p>
            <a:r>
              <a:rPr lang="cs-CZ" dirty="0" smtClean="0">
                <a:solidFill>
                  <a:srgbClr val="00B0F0"/>
                </a:solidFill>
                <a:latin typeface="Arial Black" pitchFamily="34" charset="0"/>
              </a:rPr>
              <a:t>Mají</a:t>
            </a:r>
          </a:p>
          <a:p>
            <a:r>
              <a:rPr lang="cs-CZ" dirty="0" smtClean="0">
                <a:solidFill>
                  <a:srgbClr val="00B0F0"/>
                </a:solidFill>
                <a:latin typeface="Arial Black" pitchFamily="34" charset="0"/>
              </a:rPr>
              <a:t>Mláďata</a:t>
            </a:r>
          </a:p>
          <a:p>
            <a:endParaRPr lang="cs-CZ" dirty="0" smtClean="0">
              <a:solidFill>
                <a:srgbClr val="00B0F0"/>
              </a:solidFill>
              <a:latin typeface="Arial Black" pitchFamily="34" charset="0"/>
            </a:endParaRPr>
          </a:p>
          <a:p>
            <a:r>
              <a:rPr lang="cs-CZ" dirty="0" smtClean="0">
                <a:solidFill>
                  <a:srgbClr val="00B0F0"/>
                </a:solidFill>
                <a:latin typeface="Arial Black" pitchFamily="34" charset="0"/>
              </a:rPr>
              <a:t>Křídla</a:t>
            </a:r>
          </a:p>
          <a:p>
            <a:endParaRPr lang="cs-CZ" dirty="0" smtClean="0">
              <a:solidFill>
                <a:srgbClr val="00B0F0"/>
              </a:solidFill>
              <a:latin typeface="Arial Black" pitchFamily="34" charset="0"/>
            </a:endParaRPr>
          </a:p>
          <a:p>
            <a:r>
              <a:rPr lang="cs-CZ" dirty="0" smtClean="0">
                <a:solidFill>
                  <a:srgbClr val="00B0F0"/>
                </a:solidFill>
                <a:latin typeface="Arial Black" pitchFamily="34" charset="0"/>
              </a:rPr>
              <a:t>Ptáci stěhovavý</a:t>
            </a:r>
          </a:p>
          <a:p>
            <a:endParaRPr lang="cs-CZ" dirty="0" smtClean="0">
              <a:solidFill>
                <a:srgbClr val="00B0F0"/>
              </a:solidFill>
              <a:latin typeface="Arial Black" pitchFamily="34" charset="0"/>
            </a:endParaRPr>
          </a:p>
          <a:p>
            <a:r>
              <a:rPr lang="cs-CZ" dirty="0" smtClean="0">
                <a:solidFill>
                  <a:srgbClr val="00B0F0"/>
                </a:solidFill>
                <a:latin typeface="Arial Black" pitchFamily="34" charset="0"/>
              </a:rPr>
              <a:t>Ptáci stálý</a:t>
            </a:r>
            <a:endParaRPr lang="cs-CZ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3563888" y="1844824"/>
            <a:ext cx="4896544" cy="3961615"/>
          </a:xfrm>
        </p:spPr>
        <p:txBody>
          <a:bodyPr/>
          <a:lstStyle/>
          <a:p>
            <a:r>
              <a:rPr lang="cs-CZ" b="1" dirty="0" smtClean="0">
                <a:solidFill>
                  <a:srgbClr val="00B0F0"/>
                </a:solidFill>
                <a:latin typeface="Arial Black" pitchFamily="34" charset="0"/>
              </a:rPr>
              <a:t>- vrabec, sýkora, kos.</a:t>
            </a:r>
          </a:p>
          <a:p>
            <a:r>
              <a:rPr lang="cs-CZ" b="1" dirty="0">
                <a:solidFill>
                  <a:srgbClr val="00B0F0"/>
                </a:solidFill>
                <a:latin typeface="Arial Black" pitchFamily="34" charset="0"/>
              </a:rPr>
              <a:t>t</a:t>
            </a:r>
            <a:r>
              <a:rPr lang="cs-CZ" b="1" dirty="0" smtClean="0">
                <a:solidFill>
                  <a:srgbClr val="00B0F0"/>
                </a:solidFill>
                <a:latin typeface="Arial Black" pitchFamily="34" charset="0"/>
              </a:rPr>
              <a:t>ělo pokryto peřím a zobák.</a:t>
            </a:r>
          </a:p>
          <a:p>
            <a:r>
              <a:rPr lang="cs-CZ" b="1" dirty="0" smtClean="0">
                <a:solidFill>
                  <a:srgbClr val="00B0F0"/>
                </a:solidFill>
                <a:latin typeface="Arial Black" pitchFamily="34" charset="0"/>
              </a:rPr>
              <a:t>- čáp, vlaštovka, volavka.</a:t>
            </a:r>
          </a:p>
          <a:p>
            <a:endParaRPr lang="cs-CZ" b="1" dirty="0">
              <a:solidFill>
                <a:srgbClr val="00B0F0"/>
              </a:solidFill>
              <a:latin typeface="Arial Black" pitchFamily="34" charset="0"/>
            </a:endParaRPr>
          </a:p>
          <a:p>
            <a:r>
              <a:rPr lang="cs-CZ" b="1" dirty="0" smtClean="0">
                <a:solidFill>
                  <a:srgbClr val="00B0F0"/>
                </a:solidFill>
                <a:latin typeface="Arial Black" pitchFamily="34" charset="0"/>
              </a:rPr>
              <a:t>jsou proměněné přední končetiny.</a:t>
            </a:r>
          </a:p>
          <a:p>
            <a:endParaRPr lang="cs-CZ" b="1" dirty="0">
              <a:solidFill>
                <a:srgbClr val="00B0F0"/>
              </a:solidFill>
              <a:latin typeface="Arial Black" pitchFamily="34" charset="0"/>
            </a:endParaRPr>
          </a:p>
          <a:p>
            <a:r>
              <a:rPr lang="cs-CZ" b="1" dirty="0">
                <a:solidFill>
                  <a:srgbClr val="00B0F0"/>
                </a:solidFill>
                <a:latin typeface="Arial Black" pitchFamily="34" charset="0"/>
              </a:rPr>
              <a:t>s</a:t>
            </a:r>
            <a:r>
              <a:rPr lang="cs-CZ" b="1" dirty="0" smtClean="0">
                <a:solidFill>
                  <a:srgbClr val="00B0F0"/>
                </a:solidFill>
                <a:latin typeface="Arial Black" pitchFamily="34" charset="0"/>
              </a:rPr>
              <a:t>e líhnou z vajec.</a:t>
            </a:r>
          </a:p>
          <a:p>
            <a:endParaRPr lang="cs-CZ" b="1" dirty="0">
              <a:latin typeface="Arial Black" pitchFamily="34" charset="0"/>
            </a:endParaRPr>
          </a:p>
          <a:p>
            <a:endParaRPr lang="cs-CZ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278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5513"/>
          <a:stretch/>
        </p:blipFill>
        <p:spPr bwMode="auto">
          <a:xfrm>
            <a:off x="-492577" y="25992"/>
            <a:ext cx="1053328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39552" y="1669450"/>
            <a:ext cx="7660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hlinkClick r:id="rId3"/>
              </a:rPr>
              <a:t>http://www.youtube.com/watch?v=IvHqYIrGaZY&amp;feature=related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971600" y="4458564"/>
            <a:ext cx="7112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www.youtube.com/watch?v=V4Vl-xHT0Bo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286000" y="191683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187624" y="692696"/>
            <a:ext cx="5717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VÝLET DO PŘÍRODY</a:t>
            </a:r>
            <a:endParaRPr lang="cs-CZ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18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8117"/>
            <a:ext cx="9687702" cy="69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51520" y="4725144"/>
            <a:ext cx="88027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Vypracovala: Květuše </a:t>
            </a:r>
            <a:r>
              <a:rPr lang="cs-CZ" dirty="0" err="1">
                <a:solidFill>
                  <a:schemeClr val="bg1"/>
                </a:solidFill>
              </a:rPr>
              <a:t>Vendégová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Prvouka </a:t>
            </a:r>
          </a:p>
          <a:p>
            <a:r>
              <a:rPr lang="cs-CZ" dirty="0">
                <a:solidFill>
                  <a:schemeClr val="bg1"/>
                </a:solidFill>
              </a:rPr>
              <a:t>2.ročník ZŠ</a:t>
            </a:r>
          </a:p>
          <a:p>
            <a:r>
              <a:rPr lang="cs-CZ" dirty="0">
                <a:solidFill>
                  <a:schemeClr val="bg1"/>
                </a:solidFill>
              </a:rPr>
              <a:t>ZŠ a MŚ Višňová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8</a:t>
            </a:r>
            <a:r>
              <a:rPr lang="cs-CZ" dirty="0" smtClean="0">
                <a:solidFill>
                  <a:schemeClr val="bg1"/>
                </a:solidFill>
              </a:rPr>
              <a:t>.listopadu </a:t>
            </a:r>
            <a:r>
              <a:rPr lang="cs-CZ" dirty="0">
                <a:solidFill>
                  <a:schemeClr val="bg1"/>
                </a:solidFill>
              </a:rPr>
              <a:t>2010</a:t>
            </a:r>
          </a:p>
          <a:p>
            <a:r>
              <a:rPr lang="cs-CZ" dirty="0">
                <a:solidFill>
                  <a:schemeClr val="bg1"/>
                </a:solidFill>
              </a:rPr>
              <a:t>Obrázky www.google.cz</a:t>
            </a:r>
          </a:p>
        </p:txBody>
      </p:sp>
      <p:sp>
        <p:nvSpPr>
          <p:cNvPr id="4" name="Obdélník 3"/>
          <p:cNvSpPr/>
          <p:nvPr/>
        </p:nvSpPr>
        <p:spPr>
          <a:xfrm>
            <a:off x="251520" y="3244334"/>
            <a:ext cx="50780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Šablona </a:t>
            </a:r>
            <a:r>
              <a:rPr lang="cs-CZ" dirty="0" smtClean="0">
                <a:solidFill>
                  <a:schemeClr val="bg1"/>
                </a:solidFill>
              </a:rPr>
              <a:t>č.3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910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428</TotalTime>
  <Words>121</Words>
  <Application>Microsoft Office PowerPoint</Application>
  <PresentationFormat>On-screen Show (4:3)</PresentationFormat>
  <Paragraphs>46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Austin</vt:lpstr>
      <vt:lpstr>Živočichové  ve volné přírodě  - ptáci</vt:lpstr>
      <vt:lpstr>PTÁCI</vt:lpstr>
      <vt:lpstr>Slide 3</vt:lpstr>
      <vt:lpstr>PTÁCI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Živočichové  ve volné přírodě</dc:title>
  <dc:creator>Zak1</dc:creator>
  <cp:lastModifiedBy>Květuše</cp:lastModifiedBy>
  <cp:revision>49</cp:revision>
  <dcterms:created xsi:type="dcterms:W3CDTF">2010-10-28T14:45:47Z</dcterms:created>
  <dcterms:modified xsi:type="dcterms:W3CDTF">2010-12-08T19:47:13Z</dcterms:modified>
</cp:coreProperties>
</file>