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A24EF-36A1-40C5-A3A7-3D8698AEC0C3}" type="datetimeFigureOut">
              <a:rPr lang="cs-CZ" smtClean="0"/>
              <a:t>6.3.2011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853EB-C3DA-4DEA-B808-63DE1B2B4D5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7624" y="1484784"/>
            <a:ext cx="6264696" cy="2317976"/>
          </a:xfrm>
        </p:spPr>
        <p:txBody>
          <a:bodyPr>
            <a:normAutofit/>
          </a:bodyPr>
          <a:lstStyle/>
          <a:p>
            <a:r>
              <a:rPr lang="cs-CZ" sz="2700" dirty="0"/>
              <a:t>Inovace a zkvalitnění výuky směřující k rozvoji čtenářské a informační gramotnosti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79712" y="3789040"/>
            <a:ext cx="5904656" cy="1944216"/>
          </a:xfrm>
        </p:spPr>
        <p:txBody>
          <a:bodyPr>
            <a:normAutofit/>
          </a:bodyPr>
          <a:lstStyle/>
          <a:p>
            <a:r>
              <a:rPr lang="cs-CZ" b="1" dirty="0"/>
              <a:t>Český jazyk</a:t>
            </a:r>
          </a:p>
          <a:p>
            <a:r>
              <a:rPr lang="cs-CZ" b="1" dirty="0"/>
              <a:t>3.třída</a:t>
            </a:r>
          </a:p>
          <a:p>
            <a:r>
              <a:rPr lang="cs-CZ" b="1" dirty="0" smtClean="0"/>
              <a:t>Vyjmenovaná slova -M,P- opakování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51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7704" y="188641"/>
            <a:ext cx="6192688" cy="1872207"/>
          </a:xfrm>
        </p:spPr>
        <p:txBody>
          <a:bodyPr>
            <a:normAutofit/>
          </a:bodyPr>
          <a:lstStyle/>
          <a:p>
            <a:r>
              <a:rPr lang="cs-CZ" sz="48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1844824"/>
            <a:ext cx="7774632" cy="4248471"/>
          </a:xfrm>
        </p:spPr>
        <p:txBody>
          <a:bodyPr>
            <a:normAutofit/>
          </a:bodyPr>
          <a:lstStyle/>
          <a:p>
            <a:r>
              <a:rPr lang="cs-CZ" sz="3200" dirty="0"/>
              <a:t>m</a:t>
            </a:r>
            <a:r>
              <a:rPr lang="cs-CZ" sz="3200" dirty="0" smtClean="0"/>
              <a:t>y (všichni)               mi (mně)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ýt (myji)                   mít (mám)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ýval (medvídek)      míval (kdysi měl)</a:t>
            </a:r>
          </a:p>
          <a:p>
            <a:r>
              <a:rPr lang="cs-CZ" sz="3200" dirty="0"/>
              <a:t>v</a:t>
            </a:r>
            <a:r>
              <a:rPr lang="cs-CZ" sz="3200" dirty="0" smtClean="0"/>
              <a:t>ymýtit (vykácet)        vymítat (vyhánět)</a:t>
            </a:r>
          </a:p>
          <a:p>
            <a:r>
              <a:rPr lang="cs-CZ" sz="3200" dirty="0"/>
              <a:t>m</a:t>
            </a:r>
            <a:r>
              <a:rPr lang="cs-CZ" sz="3200" dirty="0" smtClean="0"/>
              <a:t>ýlí se  (mýlit se)       milý (přítel), míli (cesty)</a:t>
            </a:r>
            <a:endParaRPr lang="cs-CZ" sz="3200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3995936" y="1988840"/>
            <a:ext cx="0" cy="2664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45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424936" cy="3240360"/>
          </a:xfrm>
        </p:spPr>
        <p:txBody>
          <a:bodyPr/>
          <a:lstStyle/>
          <a:p>
            <a:r>
              <a:rPr lang="cs-CZ" dirty="0"/>
              <a:t>Doplňte </a:t>
            </a:r>
            <a:r>
              <a:rPr lang="cs-CZ" dirty="0" smtClean="0"/>
              <a:t>chybějící </a:t>
            </a:r>
            <a:r>
              <a:rPr lang="cs-CZ" dirty="0" err="1" smtClean="0"/>
              <a:t>písmena:i,í,y,ý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1628801"/>
            <a:ext cx="7846640" cy="3880770"/>
          </a:xfrm>
        </p:spPr>
        <p:txBody>
          <a:bodyPr>
            <a:noAutofit/>
          </a:bodyPr>
          <a:lstStyle/>
          <a:p>
            <a:r>
              <a:rPr lang="cs-CZ" sz="3200" dirty="0" err="1" smtClean="0"/>
              <a:t>M_lena</a:t>
            </a:r>
            <a:r>
              <a:rPr lang="cs-CZ" sz="3200" dirty="0" smtClean="0"/>
              <a:t> je </a:t>
            </a:r>
            <a:r>
              <a:rPr lang="cs-CZ" sz="3200" dirty="0" err="1" smtClean="0"/>
              <a:t>roztom_lé</a:t>
            </a:r>
            <a:r>
              <a:rPr lang="cs-CZ" sz="3200" dirty="0" smtClean="0"/>
              <a:t> dítě. Ve stravovně jsou k dispozici </a:t>
            </a:r>
            <a:r>
              <a:rPr lang="cs-CZ" sz="3200" dirty="0" err="1" smtClean="0"/>
              <a:t>m_cí</a:t>
            </a:r>
            <a:r>
              <a:rPr lang="cs-CZ" sz="3200" dirty="0" smtClean="0"/>
              <a:t> stroje. </a:t>
            </a:r>
            <a:r>
              <a:rPr lang="cs-CZ" sz="3200" dirty="0" err="1" smtClean="0"/>
              <a:t>M_loš</a:t>
            </a:r>
            <a:r>
              <a:rPr lang="cs-CZ" sz="3200" dirty="0" smtClean="0"/>
              <a:t> </a:t>
            </a:r>
            <a:r>
              <a:rPr lang="cs-CZ" sz="3200" dirty="0" err="1" smtClean="0"/>
              <a:t>m_vá</a:t>
            </a:r>
            <a:r>
              <a:rPr lang="cs-CZ" sz="3200" dirty="0" smtClean="0"/>
              <a:t> často rýmu. </a:t>
            </a:r>
            <a:r>
              <a:rPr lang="cs-CZ" sz="3200" dirty="0" err="1" smtClean="0"/>
              <a:t>Um_li</a:t>
            </a:r>
            <a:r>
              <a:rPr lang="cs-CZ" sz="3200" dirty="0" smtClean="0"/>
              <a:t> jsme se v </a:t>
            </a:r>
            <a:r>
              <a:rPr lang="cs-CZ" sz="3200" dirty="0" err="1" smtClean="0"/>
              <a:t>um_vadle</a:t>
            </a:r>
            <a:r>
              <a:rPr lang="cs-CZ" sz="3200" dirty="0" smtClean="0"/>
              <a:t>. </a:t>
            </a:r>
            <a:r>
              <a:rPr lang="cs-CZ" sz="3200" dirty="0" err="1" smtClean="0"/>
              <a:t>Nevym_dli</a:t>
            </a:r>
            <a:r>
              <a:rPr lang="cs-CZ" sz="3200" dirty="0" smtClean="0"/>
              <a:t> všechno </a:t>
            </a:r>
            <a:r>
              <a:rPr lang="cs-CZ" sz="3200" dirty="0" err="1" smtClean="0"/>
              <a:t>m_dlo</a:t>
            </a:r>
            <a:r>
              <a:rPr lang="cs-CZ" sz="3200" dirty="0" smtClean="0"/>
              <a:t>. </a:t>
            </a:r>
            <a:r>
              <a:rPr lang="cs-CZ" sz="3200" dirty="0" err="1" smtClean="0"/>
              <a:t>M_slivec</a:t>
            </a:r>
            <a:r>
              <a:rPr lang="cs-CZ" sz="3200" dirty="0" smtClean="0"/>
              <a:t> </a:t>
            </a:r>
            <a:r>
              <a:rPr lang="cs-CZ" sz="3200" dirty="0" err="1" smtClean="0"/>
              <a:t>m_řil</a:t>
            </a:r>
            <a:r>
              <a:rPr lang="cs-CZ" sz="3200" dirty="0" smtClean="0"/>
              <a:t> na srnce. Těsto se </a:t>
            </a:r>
            <a:r>
              <a:rPr lang="cs-CZ" sz="3200" dirty="0" err="1" smtClean="0"/>
              <a:t>m_chá</a:t>
            </a:r>
            <a:r>
              <a:rPr lang="cs-CZ" sz="3200" dirty="0" smtClean="0"/>
              <a:t> ve velké </a:t>
            </a:r>
            <a:r>
              <a:rPr lang="cs-CZ" sz="3200" dirty="0" err="1" smtClean="0"/>
              <a:t>m_se</a:t>
            </a:r>
            <a:r>
              <a:rPr lang="cs-CZ" sz="3200" dirty="0" smtClean="0"/>
              <a:t>. Dřevorubci </a:t>
            </a:r>
            <a:r>
              <a:rPr lang="cs-CZ" sz="3200" dirty="0" err="1" smtClean="0"/>
              <a:t>m_tili</a:t>
            </a:r>
            <a:r>
              <a:rPr lang="cs-CZ" sz="3200" dirty="0" smtClean="0"/>
              <a:t> </a:t>
            </a:r>
            <a:r>
              <a:rPr lang="cs-CZ" sz="3200" dirty="0" err="1" smtClean="0"/>
              <a:t>srarý</a:t>
            </a:r>
            <a:r>
              <a:rPr lang="cs-CZ" sz="3200" dirty="0" smtClean="0"/>
              <a:t> les. Sníh už </a:t>
            </a:r>
            <a:r>
              <a:rPr lang="cs-CZ" sz="3200" dirty="0" err="1" smtClean="0"/>
              <a:t>zm_zel</a:t>
            </a:r>
            <a:r>
              <a:rPr lang="cs-CZ" sz="3200" dirty="0" smtClean="0"/>
              <a:t>. Ve vzduchu lítá </a:t>
            </a:r>
            <a:r>
              <a:rPr lang="cs-CZ" sz="3200" dirty="0" err="1" smtClean="0"/>
              <a:t>chm_ří</a:t>
            </a:r>
            <a:r>
              <a:rPr lang="cs-CZ" sz="3200" dirty="0" smtClean="0"/>
              <a:t> z pampelišek. </a:t>
            </a:r>
            <a:r>
              <a:rPr lang="cs-CZ" sz="3200" dirty="0" err="1" smtClean="0"/>
              <a:t>M_la</a:t>
            </a:r>
            <a:r>
              <a:rPr lang="cs-CZ" sz="3200" dirty="0" smtClean="0"/>
              <a:t> je veliký </a:t>
            </a:r>
            <a:r>
              <a:rPr lang="cs-CZ" sz="3200" dirty="0" err="1" smtClean="0"/>
              <a:t>m_lovník</a:t>
            </a:r>
            <a:r>
              <a:rPr lang="cs-CZ" sz="3200" dirty="0" smtClean="0"/>
              <a:t> přírody. To všechno je velký </a:t>
            </a:r>
            <a:r>
              <a:rPr lang="cs-CZ" sz="3200" dirty="0" err="1" smtClean="0"/>
              <a:t>om_l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326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9841"/>
            <a:ext cx="7772400" cy="1546951"/>
          </a:xfrm>
        </p:spPr>
        <p:txBody>
          <a:bodyPr>
            <a:normAutofit fontScale="90000"/>
          </a:bodyPr>
          <a:lstStyle/>
          <a:p>
            <a:r>
              <a:rPr lang="cs-CZ" sz="5400" dirty="0"/>
              <a:t>Pozor</a:t>
            </a:r>
            <a:r>
              <a:rPr lang="cs-CZ" dirty="0"/>
              <a:t> na rozdíly v psaní těchto slov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1628800"/>
            <a:ext cx="8964488" cy="4464496"/>
          </a:xfrm>
        </p:spPr>
        <p:txBody>
          <a:bodyPr/>
          <a:lstStyle/>
          <a:p>
            <a:pPr algn="l"/>
            <a:r>
              <a:rPr lang="cs-CZ" dirty="0" smtClean="0"/>
              <a:t>pýcha (pyšný)                                     píchá (bodá)</a:t>
            </a:r>
          </a:p>
          <a:p>
            <a:pPr algn="l"/>
            <a:r>
              <a:rPr lang="cs-CZ" dirty="0" smtClean="0"/>
              <a:t>zpychnout (stát se pyšným)              spíchnout (sešpendlit)</a:t>
            </a:r>
          </a:p>
          <a:p>
            <a:pPr algn="l"/>
            <a:r>
              <a:rPr lang="cs-CZ" dirty="0"/>
              <a:t>p</a:t>
            </a:r>
            <a:r>
              <a:rPr lang="cs-CZ" dirty="0" smtClean="0"/>
              <a:t>yl (prášek v květu)                           pil (vodu)</a:t>
            </a:r>
          </a:p>
          <a:p>
            <a:pPr algn="l"/>
            <a:r>
              <a:rPr lang="cs-CZ" dirty="0"/>
              <a:t>s</a:t>
            </a:r>
            <a:r>
              <a:rPr lang="cs-CZ" dirty="0" smtClean="0"/>
              <a:t>lepýš (plaz)                                       slepíš (lepidlem)</a:t>
            </a:r>
          </a:p>
          <a:p>
            <a:pPr algn="l"/>
            <a:r>
              <a:rPr lang="cs-CZ" dirty="0" smtClean="0"/>
              <a:t>opylovat (oplodňovat pylem)             opilovat (obrousit)</a:t>
            </a:r>
          </a:p>
          <a:p>
            <a:pPr algn="l"/>
            <a:r>
              <a:rPr lang="cs-CZ" dirty="0" smtClean="0"/>
              <a:t>na pysku (pysk)                                  na písku (písek)</a:t>
            </a:r>
          </a:p>
          <a:p>
            <a:pPr algn="l"/>
            <a:endParaRPr lang="cs-CZ" dirty="0" smtClean="0"/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4716016" y="1628800"/>
            <a:ext cx="72008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0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16633"/>
            <a:ext cx="6457968" cy="1584175"/>
          </a:xfrm>
        </p:spPr>
        <p:txBody>
          <a:bodyPr/>
          <a:lstStyle/>
          <a:p>
            <a:r>
              <a:rPr lang="cs-CZ" dirty="0"/>
              <a:t>Doplňte chybějící </a:t>
            </a:r>
            <a:r>
              <a:rPr lang="cs-CZ" dirty="0" err="1"/>
              <a:t>písmena:i,í,y,ý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1628800"/>
            <a:ext cx="8134672" cy="4968552"/>
          </a:xfrm>
        </p:spPr>
        <p:txBody>
          <a:bodyPr>
            <a:noAutofit/>
          </a:bodyPr>
          <a:lstStyle/>
          <a:p>
            <a:r>
              <a:rPr lang="cs-CZ" sz="3200" dirty="0" err="1" smtClean="0"/>
              <a:t>P_cha</a:t>
            </a:r>
            <a:r>
              <a:rPr lang="cs-CZ" sz="3200" dirty="0" smtClean="0"/>
              <a:t> je sestra hlouposti. </a:t>
            </a:r>
            <a:r>
              <a:rPr lang="cs-CZ" sz="3200" dirty="0" err="1" smtClean="0"/>
              <a:t>P_chá</a:t>
            </a:r>
            <a:r>
              <a:rPr lang="cs-CZ" sz="3200" dirty="0" smtClean="0"/>
              <a:t> mě u srdce. </a:t>
            </a:r>
            <a:r>
              <a:rPr lang="cs-CZ" sz="3200" dirty="0" err="1" smtClean="0"/>
              <a:t>P_tlák</a:t>
            </a:r>
            <a:r>
              <a:rPr lang="cs-CZ" sz="3200" dirty="0" smtClean="0"/>
              <a:t> chytil bažantí </a:t>
            </a:r>
            <a:r>
              <a:rPr lang="cs-CZ" sz="3200" dirty="0" err="1" smtClean="0"/>
              <a:t>slep_ci</a:t>
            </a:r>
            <a:r>
              <a:rPr lang="cs-CZ" sz="3200" dirty="0" smtClean="0"/>
              <a:t>. </a:t>
            </a:r>
            <a:r>
              <a:rPr lang="cs-CZ" sz="3200" dirty="0" err="1" smtClean="0"/>
              <a:t>Slep_š</a:t>
            </a:r>
            <a:r>
              <a:rPr lang="cs-CZ" sz="3200" dirty="0" smtClean="0"/>
              <a:t> je beznohá ještěrka. Dřevo dobře </a:t>
            </a:r>
            <a:r>
              <a:rPr lang="cs-CZ" sz="3200" dirty="0" err="1" smtClean="0"/>
              <a:t>slep_š</a:t>
            </a:r>
            <a:r>
              <a:rPr lang="cs-CZ" sz="3200" dirty="0" smtClean="0"/>
              <a:t> klihem. Mezi zvířata patří </a:t>
            </a:r>
            <a:r>
              <a:rPr lang="cs-CZ" sz="3200" dirty="0" err="1" smtClean="0"/>
              <a:t>sudokop_tníci</a:t>
            </a:r>
            <a:r>
              <a:rPr lang="cs-CZ" sz="3200" dirty="0" smtClean="0"/>
              <a:t> a </a:t>
            </a:r>
            <a:r>
              <a:rPr lang="cs-CZ" sz="3200" dirty="0" err="1" smtClean="0"/>
              <a:t>lichokop_tníci</a:t>
            </a:r>
            <a:r>
              <a:rPr lang="cs-CZ" sz="3200" dirty="0" smtClean="0"/>
              <a:t>. Rak měl pochroumané </a:t>
            </a:r>
            <a:r>
              <a:rPr lang="cs-CZ" sz="3200" dirty="0" err="1" smtClean="0"/>
              <a:t>klep_tko</a:t>
            </a:r>
            <a:r>
              <a:rPr lang="cs-CZ" sz="3200" dirty="0" smtClean="0"/>
              <a:t>. </a:t>
            </a:r>
            <a:r>
              <a:rPr lang="cs-CZ" sz="3200" dirty="0" err="1" smtClean="0"/>
              <a:t>Netop_ří</a:t>
            </a:r>
            <a:r>
              <a:rPr lang="cs-CZ" sz="3200" dirty="0" smtClean="0"/>
              <a:t> let je klikatý. </a:t>
            </a:r>
            <a:r>
              <a:rPr lang="cs-CZ" sz="3200" dirty="0" err="1" smtClean="0"/>
              <a:t>P_smo</a:t>
            </a:r>
            <a:r>
              <a:rPr lang="cs-CZ" sz="3200" dirty="0" smtClean="0"/>
              <a:t> má být úhledné. Rybáři loví pstruhy na </a:t>
            </a:r>
            <a:r>
              <a:rPr lang="cs-CZ" sz="3200" dirty="0" err="1" smtClean="0"/>
              <a:t>třp_tku</a:t>
            </a:r>
            <a:r>
              <a:rPr lang="cs-CZ" sz="3200" dirty="0" smtClean="0"/>
              <a:t>. </a:t>
            </a:r>
            <a:r>
              <a:rPr lang="cs-CZ" sz="3200" dirty="0" err="1" smtClean="0"/>
              <a:t>Neop_rej</a:t>
            </a:r>
            <a:r>
              <a:rPr lang="cs-CZ" sz="3200" dirty="0" smtClean="0"/>
              <a:t> se o tabuli. </a:t>
            </a:r>
            <a:r>
              <a:rPr lang="cs-CZ" sz="3200" dirty="0" err="1" smtClean="0"/>
              <a:t>P_l</a:t>
            </a:r>
            <a:r>
              <a:rPr lang="cs-CZ" sz="3200" dirty="0" smtClean="0"/>
              <a:t> jsi už někdy </a:t>
            </a:r>
            <a:r>
              <a:rPr lang="cs-CZ" sz="3200" dirty="0" err="1" smtClean="0"/>
              <a:t>p_vo</a:t>
            </a:r>
            <a:r>
              <a:rPr lang="cs-CZ" sz="3200" dirty="0" smtClean="0"/>
              <a:t>? </a:t>
            </a:r>
            <a:r>
              <a:rPr lang="cs-CZ" sz="3200" dirty="0" err="1" smtClean="0"/>
              <a:t>P_l</a:t>
            </a:r>
            <a:r>
              <a:rPr lang="cs-CZ" sz="3200" dirty="0" smtClean="0"/>
              <a:t> je žlutý prášek v květu. Kvočna byla celá </a:t>
            </a:r>
            <a:r>
              <a:rPr lang="cs-CZ" sz="3200" dirty="0" err="1" smtClean="0"/>
              <a:t>rozčep_řená</a:t>
            </a:r>
            <a:r>
              <a:rPr lang="cs-CZ" sz="3200" dirty="0" smtClean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2035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437112"/>
          </a:xfrm>
        </p:spPr>
        <p:txBody>
          <a:bodyPr>
            <a:normAutofit/>
          </a:bodyPr>
          <a:lstStyle/>
          <a:p>
            <a:r>
              <a:rPr lang="cs-CZ" sz="3200" dirty="0"/>
              <a:t>Tato prezentace byla vytvořena  pro projekt INOVACE  v rámci EU-OPVK, který vytvořila ZŠ a MŠ Višňová         </a:t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Vypracovala: Mgr. Adéla Paříková</a:t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>Vytvořeno: </a:t>
            </a:r>
            <a:r>
              <a:rPr lang="cs-CZ" sz="3200" dirty="0" smtClean="0"/>
              <a:t>12.12.2010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208912" cy="2088232"/>
          </a:xfrm>
        </p:spPr>
        <p:txBody>
          <a:bodyPr/>
          <a:lstStyle/>
          <a:p>
            <a:pPr algn="l"/>
            <a:r>
              <a:rPr lang="cs-CZ" dirty="0"/>
              <a:t>Použitá literatura:</a:t>
            </a:r>
          </a:p>
          <a:p>
            <a:pPr algn="l"/>
            <a:r>
              <a:rPr lang="cs-CZ" dirty="0"/>
              <a:t>STYBLÍK, Vlastimil, et al. </a:t>
            </a:r>
            <a:r>
              <a:rPr lang="cs-CZ" i="1" dirty="0"/>
              <a:t>Cvičení z pravopisu pro větší školáky</a:t>
            </a:r>
            <a:r>
              <a:rPr lang="cs-CZ" dirty="0"/>
              <a:t>. 2.vydání. Praha : SPN, 1995. 164 s. ISBN 80-85937-13-1.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77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TC010219413[[fn=Motiv vzorku kravaty]]</Template>
  <TotalTime>30</TotalTime>
  <Words>322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LuckyTie</vt:lpstr>
      <vt:lpstr>Inovace a zkvalitnění výuky směřující k rozvoji čtenářské a informační gramotnosti </vt:lpstr>
      <vt:lpstr>Pozor na rozdíly v psaní těchto slov</vt:lpstr>
      <vt:lpstr>Doplňte chybějící písmena:i,í,y,ý</vt:lpstr>
      <vt:lpstr>Pozor na rozdíly v psaní těchto slov</vt:lpstr>
      <vt:lpstr>Doplňte chybějící písmena:i,í,y,ý</vt:lpstr>
      <vt:lpstr>Tato prezentace byla vytvořena  pro projekt INOVACE  v rámci EU-OPVK, který vytvořila ZŠ a MŠ Višňová           Vypracovala: Mgr. Adéla Paříková  Vytvořeno: 12.12.2010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Inovace a zkvalitnění výuky směřující k rozvoji čtenářské a informační gramotnosti</dc:title>
  <dc:creator>Adela</dc:creator>
  <cp:lastModifiedBy>Adela</cp:lastModifiedBy>
  <cp:revision>5</cp:revision>
  <dcterms:created xsi:type="dcterms:W3CDTF">2011-03-03T18:10:54Z</dcterms:created>
  <dcterms:modified xsi:type="dcterms:W3CDTF">2011-03-06T17:57:37Z</dcterms:modified>
</cp:coreProperties>
</file>