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6EB8CE-C4EF-4AF5-9E21-D5E56DA1F39F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9AD266-A62A-4D30-AED8-3764AC2734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Inovace a zkvalitnění výuky směřující k rozvoji čtenářské a informační gramotnosti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Český jazyk</a:t>
            </a:r>
          </a:p>
          <a:p>
            <a:r>
              <a:rPr lang="cs-CZ" dirty="0"/>
              <a:t>3.třída</a:t>
            </a:r>
          </a:p>
          <a:p>
            <a:endParaRPr lang="cs-CZ" dirty="0"/>
          </a:p>
          <a:p>
            <a:r>
              <a:rPr lang="cs-CZ" dirty="0" smtClean="0"/>
              <a:t>Vyjmenovaná slova- B,L-opakování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0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188640"/>
            <a:ext cx="6172200" cy="108012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Pozor</a:t>
            </a:r>
            <a:r>
              <a:rPr lang="cs-CZ" dirty="0" smtClean="0"/>
              <a:t> na rozdíly v psaní těchto slov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91680" y="1268760"/>
            <a:ext cx="7452320" cy="3312368"/>
          </a:xfrm>
        </p:spPr>
        <p:txBody>
          <a:bodyPr>
            <a:norm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ýlí (plevel)                                bílý (bíle zbarvený)</a:t>
            </a:r>
          </a:p>
          <a:p>
            <a:r>
              <a:rPr lang="cs-CZ" sz="2000" dirty="0" smtClean="0"/>
              <a:t>bydlo (příbytek)                        bidlo (tyč)</a:t>
            </a:r>
          </a:p>
          <a:p>
            <a:r>
              <a:rPr lang="cs-CZ" sz="2000" dirty="0"/>
              <a:t>b</a:t>
            </a:r>
            <a:r>
              <a:rPr lang="cs-CZ" sz="2000" dirty="0" smtClean="0"/>
              <a:t>ýt (jsem, budu)                        bít (biji, mlátit)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abýt (nabudu vědomosti)      nabít (nabiji pušku)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obýt (město)                             dobít (poraněnou zvěř)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95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chybějící </a:t>
            </a:r>
            <a:r>
              <a:rPr lang="cs-CZ" dirty="0" err="1" smtClean="0"/>
              <a:t>písmena:i,í,y,ý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smtClean="0"/>
              <a:t>Ve vejci je </a:t>
            </a:r>
            <a:r>
              <a:rPr lang="cs-CZ" sz="3200" dirty="0" err="1" smtClean="0"/>
              <a:t>b_lek</a:t>
            </a:r>
            <a:r>
              <a:rPr lang="cs-CZ" sz="3200" dirty="0" smtClean="0"/>
              <a:t> a žloutek. </a:t>
            </a:r>
            <a:r>
              <a:rPr lang="cs-CZ" sz="3200" dirty="0" err="1" smtClean="0"/>
              <a:t>B_valo</a:t>
            </a:r>
            <a:r>
              <a:rPr lang="cs-CZ" sz="3200" dirty="0" smtClean="0"/>
              <a:t> tam veselo. Urodilo se mnoho </a:t>
            </a:r>
            <a:r>
              <a:rPr lang="cs-CZ" sz="3200" dirty="0" err="1" smtClean="0"/>
              <a:t>ob_lí</a:t>
            </a:r>
            <a:r>
              <a:rPr lang="cs-CZ" sz="3200" dirty="0" smtClean="0"/>
              <a:t>. Pes má </a:t>
            </a:r>
            <a:r>
              <a:rPr lang="cs-CZ" sz="3200" dirty="0" err="1" smtClean="0"/>
              <a:t>b_strý</a:t>
            </a:r>
            <a:r>
              <a:rPr lang="cs-CZ" sz="3200" dirty="0" smtClean="0"/>
              <a:t> čich. V </a:t>
            </a:r>
            <a:r>
              <a:rPr lang="cs-CZ" sz="3200" dirty="0" err="1" smtClean="0"/>
              <a:t>b_střině</a:t>
            </a:r>
            <a:r>
              <a:rPr lang="cs-CZ" sz="3200" dirty="0" smtClean="0"/>
              <a:t> plavali pstruzi. Hráč </a:t>
            </a:r>
            <a:r>
              <a:rPr lang="cs-CZ" sz="3200" dirty="0" err="1" smtClean="0"/>
              <a:t>hb_tě</a:t>
            </a:r>
            <a:r>
              <a:rPr lang="cs-CZ" sz="3200" dirty="0" smtClean="0"/>
              <a:t> unikl oběma obráncům. Peřina </a:t>
            </a:r>
            <a:r>
              <a:rPr lang="cs-CZ" sz="3200" dirty="0" err="1" smtClean="0"/>
              <a:t>b_la</a:t>
            </a:r>
            <a:r>
              <a:rPr lang="cs-CZ" sz="3200" dirty="0" smtClean="0"/>
              <a:t> přehozena přes </a:t>
            </a:r>
            <a:r>
              <a:rPr lang="cs-CZ" sz="3200" dirty="0" err="1" smtClean="0"/>
              <a:t>b_dlo</a:t>
            </a:r>
            <a:r>
              <a:rPr lang="cs-CZ" sz="3200" dirty="0" smtClean="0"/>
              <a:t>. </a:t>
            </a:r>
            <a:r>
              <a:rPr lang="cs-CZ" sz="3200" dirty="0" err="1" smtClean="0"/>
              <a:t>Hřeb_k</a:t>
            </a:r>
            <a:r>
              <a:rPr lang="cs-CZ" sz="3200" dirty="0" smtClean="0"/>
              <a:t> </a:t>
            </a:r>
            <a:r>
              <a:rPr lang="cs-CZ" sz="3200" dirty="0" err="1" smtClean="0"/>
              <a:t>b_l</a:t>
            </a:r>
            <a:r>
              <a:rPr lang="cs-CZ" sz="3200" dirty="0" smtClean="0"/>
              <a:t> rezavý. Kolik peněz nám </a:t>
            </a:r>
            <a:r>
              <a:rPr lang="cs-CZ" sz="3200" dirty="0" err="1" smtClean="0"/>
              <a:t>zb_lo</a:t>
            </a:r>
            <a:r>
              <a:rPr lang="cs-CZ" sz="3200" dirty="0" smtClean="0"/>
              <a:t>? Surovec </a:t>
            </a:r>
            <a:r>
              <a:rPr lang="cs-CZ" sz="3200" dirty="0" err="1" smtClean="0"/>
              <a:t>zb_l</a:t>
            </a:r>
            <a:r>
              <a:rPr lang="cs-CZ" sz="3200" dirty="0" smtClean="0"/>
              <a:t> psa. </a:t>
            </a:r>
            <a:r>
              <a:rPr lang="cs-CZ" sz="3200" dirty="0" err="1" smtClean="0"/>
              <a:t>B_lo</a:t>
            </a:r>
            <a:r>
              <a:rPr lang="cs-CZ" sz="3200" dirty="0" smtClean="0"/>
              <a:t> b_ škoda tu hračku </a:t>
            </a:r>
            <a:r>
              <a:rPr lang="cs-CZ" sz="3200" dirty="0" err="1" smtClean="0"/>
              <a:t>rozb_t</a:t>
            </a:r>
            <a:r>
              <a:rPr lang="cs-CZ" sz="3200" dirty="0" smtClean="0"/>
              <a:t>. Omáčku </a:t>
            </a:r>
            <a:r>
              <a:rPr lang="cs-CZ" sz="3200" dirty="0" err="1" smtClean="0"/>
              <a:t>nab_ráme</a:t>
            </a:r>
            <a:r>
              <a:rPr lang="cs-CZ" sz="3200" dirty="0" smtClean="0"/>
              <a:t> sběračkou. Puška nemá zůstávat </a:t>
            </a:r>
            <a:r>
              <a:rPr lang="cs-CZ" sz="3200" dirty="0" err="1" smtClean="0"/>
              <a:t>nab_tá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32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188640"/>
            <a:ext cx="6172200" cy="936104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Pozor</a:t>
            </a:r>
            <a:r>
              <a:rPr lang="cs-CZ" dirty="0"/>
              <a:t> na rozdíly v psaní těchto slov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91680" y="1196752"/>
            <a:ext cx="7344816" cy="3240360"/>
          </a:xfrm>
        </p:spPr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lýn, mlynář, mlýnice                  mlít</a:t>
            </a:r>
          </a:p>
          <a:p>
            <a:r>
              <a:rPr lang="cs-CZ" dirty="0"/>
              <a:t>b</a:t>
            </a:r>
            <a:r>
              <a:rPr lang="cs-CZ" dirty="0" smtClean="0"/>
              <a:t>lýská se (bude bouřka)               blízká (nedaleká)</a:t>
            </a:r>
          </a:p>
          <a:p>
            <a:r>
              <a:rPr lang="cs-CZ" dirty="0"/>
              <a:t>l</a:t>
            </a:r>
            <a:r>
              <a:rPr lang="cs-CZ" dirty="0" smtClean="0"/>
              <a:t>yska (pták nebo lysina)               líska (lískový keř)</a:t>
            </a:r>
          </a:p>
          <a:p>
            <a:r>
              <a:rPr lang="cs-CZ" dirty="0"/>
              <a:t>v</a:t>
            </a:r>
            <a:r>
              <a:rPr lang="cs-CZ" dirty="0" smtClean="0"/>
              <a:t>yplývat (z toho vyplývá že,..)     vyplivat (něco z úst)</a:t>
            </a:r>
          </a:p>
          <a:p>
            <a:r>
              <a:rPr lang="cs-CZ" dirty="0"/>
              <a:t>l</a:t>
            </a:r>
            <a:r>
              <a:rPr lang="cs-CZ" dirty="0" smtClean="0"/>
              <a:t>ýčený (lýkový, z lýka)              líčený (děj), nalíčený (obličej)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7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chybějící </a:t>
            </a:r>
            <a:r>
              <a:rPr lang="cs-CZ" dirty="0" err="1"/>
              <a:t>písmena:i,í,y,ý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Šepot herce bývá </a:t>
            </a:r>
            <a:r>
              <a:rPr lang="cs-CZ" sz="2800" dirty="0" err="1" smtClean="0"/>
              <a:t>sl_šitelný</a:t>
            </a:r>
            <a:r>
              <a:rPr lang="cs-CZ" sz="2800" dirty="0"/>
              <a:t> </a:t>
            </a:r>
            <a:r>
              <a:rPr lang="cs-CZ" sz="2800" dirty="0" smtClean="0"/>
              <a:t>po celém hledišti. Několikrát se </a:t>
            </a:r>
            <a:r>
              <a:rPr lang="cs-CZ" sz="2800" dirty="0" err="1" smtClean="0"/>
              <a:t>zabl_sklo</a:t>
            </a:r>
            <a:r>
              <a:rPr lang="cs-CZ" sz="2800" dirty="0" smtClean="0"/>
              <a:t> a pak se spustil </a:t>
            </a:r>
            <a:r>
              <a:rPr lang="cs-CZ" sz="2800" dirty="0" err="1" smtClean="0"/>
              <a:t>l_ják</a:t>
            </a:r>
            <a:r>
              <a:rPr lang="cs-CZ" sz="2800" dirty="0" smtClean="0"/>
              <a:t>. Pes hltavě </a:t>
            </a:r>
            <a:r>
              <a:rPr lang="cs-CZ" sz="2800" dirty="0" err="1" smtClean="0"/>
              <a:t>pol_kal</a:t>
            </a:r>
            <a:r>
              <a:rPr lang="cs-CZ" sz="2800" dirty="0" smtClean="0"/>
              <a:t> </a:t>
            </a:r>
            <a:r>
              <a:rPr lang="cs-CZ" sz="2800" dirty="0" err="1" smtClean="0"/>
              <a:t>vel_ká</a:t>
            </a:r>
            <a:r>
              <a:rPr lang="cs-CZ" sz="2800" dirty="0" smtClean="0"/>
              <a:t> sousta. Elektrický </a:t>
            </a:r>
            <a:r>
              <a:rPr lang="cs-CZ" sz="2800" dirty="0" err="1" smtClean="0"/>
              <a:t>ml_nek</a:t>
            </a:r>
            <a:r>
              <a:rPr lang="cs-CZ" sz="2800" dirty="0" smtClean="0"/>
              <a:t> náhle přestal </a:t>
            </a:r>
            <a:r>
              <a:rPr lang="cs-CZ" sz="2800" dirty="0" err="1" smtClean="0"/>
              <a:t>ml_t</a:t>
            </a:r>
            <a:r>
              <a:rPr lang="cs-CZ" sz="2800" dirty="0" smtClean="0"/>
              <a:t>. </a:t>
            </a:r>
            <a:r>
              <a:rPr lang="cs-CZ" sz="2800" dirty="0" err="1" smtClean="0"/>
              <a:t>Bl_zko</a:t>
            </a:r>
            <a:r>
              <a:rPr lang="cs-CZ" sz="2800" dirty="0" smtClean="0"/>
              <a:t> naší </a:t>
            </a:r>
            <a:r>
              <a:rPr lang="cs-CZ" sz="2800" dirty="0" err="1" smtClean="0"/>
              <a:t>ul_ce</a:t>
            </a:r>
            <a:r>
              <a:rPr lang="cs-CZ" sz="2800" dirty="0" smtClean="0"/>
              <a:t> je </a:t>
            </a:r>
            <a:r>
              <a:rPr lang="cs-CZ" sz="2800" dirty="0" err="1" smtClean="0"/>
              <a:t>pl_nárna</a:t>
            </a:r>
            <a:r>
              <a:rPr lang="cs-CZ" sz="2800" dirty="0" smtClean="0"/>
              <a:t>. V neděli jsme byli </a:t>
            </a:r>
            <a:r>
              <a:rPr lang="cs-CZ" sz="2800" dirty="0" err="1" smtClean="0"/>
              <a:t>l_žovat</a:t>
            </a:r>
            <a:r>
              <a:rPr lang="cs-CZ" sz="2800" dirty="0" smtClean="0"/>
              <a:t>. U stanu chyběly </a:t>
            </a:r>
            <a:r>
              <a:rPr lang="cs-CZ" sz="2800" dirty="0" err="1" smtClean="0"/>
              <a:t>kol_ky</a:t>
            </a:r>
            <a:r>
              <a:rPr lang="cs-CZ" sz="2800" dirty="0" smtClean="0"/>
              <a:t>. Ovce rády </a:t>
            </a:r>
            <a:r>
              <a:rPr lang="cs-CZ" sz="2800" dirty="0" err="1" smtClean="0"/>
              <a:t>l_žou</a:t>
            </a:r>
            <a:r>
              <a:rPr lang="cs-CZ" sz="2800" dirty="0" smtClean="0"/>
              <a:t> sůl. </a:t>
            </a:r>
            <a:r>
              <a:rPr lang="cs-CZ" sz="2800" dirty="0" err="1" smtClean="0"/>
              <a:t>Mládým</a:t>
            </a:r>
            <a:r>
              <a:rPr lang="cs-CZ" sz="2800" dirty="0" smtClean="0"/>
              <a:t> dívkám sluší, když nemají </a:t>
            </a:r>
            <a:r>
              <a:rPr lang="cs-CZ" sz="2800" dirty="0" err="1" smtClean="0"/>
              <a:t>nal_čený</a:t>
            </a:r>
            <a:r>
              <a:rPr lang="cs-CZ" sz="2800" dirty="0" smtClean="0"/>
              <a:t> </a:t>
            </a:r>
            <a:r>
              <a:rPr lang="cs-CZ" sz="2800" dirty="0" err="1" smtClean="0"/>
              <a:t>obl_čej</a:t>
            </a:r>
            <a:r>
              <a:rPr lang="cs-CZ" sz="2800" dirty="0" smtClean="0"/>
              <a:t>. V </a:t>
            </a:r>
            <a:r>
              <a:rPr lang="cs-CZ" sz="2800" dirty="0" err="1" smtClean="0"/>
              <a:t>l_stopadu</a:t>
            </a:r>
            <a:r>
              <a:rPr lang="cs-CZ" sz="2800" dirty="0" smtClean="0"/>
              <a:t> jsou dni již krátké. Strýček byl </a:t>
            </a:r>
            <a:r>
              <a:rPr lang="cs-CZ" sz="2800" dirty="0" err="1" smtClean="0"/>
              <a:t>nedosl_chavý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24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332656"/>
            <a:ext cx="6172200" cy="4616534"/>
          </a:xfrm>
        </p:spPr>
        <p:txBody>
          <a:bodyPr>
            <a:normAutofit fontScale="90000"/>
          </a:bodyPr>
          <a:lstStyle/>
          <a:p>
            <a:r>
              <a:rPr lang="cs-CZ" dirty="0"/>
              <a:t>Tato prezentace byla vytvořena  pro projekt INOVACE  v rámci EU-OPVK, který vytvořila ZŠ a MŠ Višňová        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Vypracovala: Mgr. Adéla Paříková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Vytvořeno</a:t>
            </a:r>
            <a:r>
              <a:rPr lang="cs-CZ"/>
              <a:t>: </a:t>
            </a:r>
            <a:r>
              <a:rPr lang="cs-CZ" smtClean="0"/>
              <a:t>9</a:t>
            </a:r>
            <a:r>
              <a:rPr lang="cs-CZ" smtClean="0"/>
              <a:t>.12.2010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</a:p>
          <a:p>
            <a:r>
              <a:rPr lang="cs-CZ" dirty="0"/>
              <a:t>STYBLÍK, Vlastimil, et al. </a:t>
            </a:r>
            <a:r>
              <a:rPr lang="cs-CZ" i="1" dirty="0"/>
              <a:t>Cvičení z pravopisu pro větší školáky</a:t>
            </a:r>
            <a:r>
              <a:rPr lang="cs-CZ" dirty="0"/>
              <a:t>. 2.vydání. Praha : SPN, 1995. 164 s. ISBN 80-85937-13-1.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9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316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Inovace a zkvalitnění výuky směřující k rozvoji čtenářské a informační gramotnosti </vt:lpstr>
      <vt:lpstr>Pozor na rozdíly v psaní těchto slov</vt:lpstr>
      <vt:lpstr>Doplňte chybějící písmena:i,í,y,ý</vt:lpstr>
      <vt:lpstr>Pozor na rozdíly v psaní těchto slov</vt:lpstr>
      <vt:lpstr>Doplňte chybějící písmena:i,í,y,ý</vt:lpstr>
      <vt:lpstr>Tato prezentace byla vytvořena  pro projekt INOVACE  v rámci EU-OPVK, který vytvořila ZŠ a MŠ Višňová           Vypracovala: Mgr. Adéla Paříková  Vytvořeno: 9.12.2010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a zkvalitnění výuky směřující k rozvoji čtenářské a informační gramotnosti</dc:title>
  <dc:creator>Adela</dc:creator>
  <cp:lastModifiedBy>Adela</cp:lastModifiedBy>
  <cp:revision>5</cp:revision>
  <dcterms:created xsi:type="dcterms:W3CDTF">2011-03-03T08:41:51Z</dcterms:created>
  <dcterms:modified xsi:type="dcterms:W3CDTF">2011-03-06T17:57:15Z</dcterms:modified>
</cp:coreProperties>
</file>