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81" r:id="rId1"/>
  </p:sldMasterIdLst>
  <p:sldIdLst>
    <p:sldId id="256" r:id="rId2"/>
    <p:sldId id="257" r:id="rId3"/>
    <p:sldId id="258" r:id="rId4"/>
    <p:sldId id="259" r:id="rId5"/>
    <p:sldId id="261" r:id="rId6"/>
    <p:sldId id="262" r:id="rId7"/>
    <p:sldId id="263" r:id="rId8"/>
    <p:sldId id="264" r:id="rId9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882" autoAdjust="0"/>
    <p:restoredTop sz="94660"/>
  </p:normalViewPr>
  <p:slideViewPr>
    <p:cSldViewPr>
      <p:cViewPr varScale="1">
        <p:scale>
          <a:sx n="69" d="100"/>
          <a:sy n="69" d="100"/>
        </p:scale>
        <p:origin x="-1404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891821" y="5617774"/>
            <a:ext cx="7382935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989952" y="1016990"/>
            <a:ext cx="7179733" cy="4831643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990600" y="1009650"/>
            <a:ext cx="7179733" cy="4831643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769521" y="702069"/>
            <a:ext cx="567831" cy="567830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7855433" y="749720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27201" y="1794935"/>
            <a:ext cx="5723468" cy="1828090"/>
          </a:xfrm>
        </p:spPr>
        <p:txBody>
          <a:bodyPr anchor="b">
            <a:normAutofit/>
          </a:bodyPr>
          <a:lstStyle>
            <a:lvl1pPr>
              <a:defRPr sz="4800"/>
            </a:lvl1pPr>
          </a:lstStyle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27200" y="3736622"/>
            <a:ext cx="5712179" cy="15240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Kliknutím lze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770676" y="5357592"/>
            <a:ext cx="1213821" cy="365125"/>
          </a:xfrm>
        </p:spPr>
        <p:txBody>
          <a:bodyPr/>
          <a:lstStyle/>
          <a:p>
            <a:fld id="{A05C3FD9-0BA2-4F4B-AA9A-4830F0FDF3BA}" type="datetimeFigureOut">
              <a:rPr lang="cs-CZ" smtClean="0"/>
              <a:t>6.3.2011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174044" y="5357592"/>
            <a:ext cx="5034845" cy="365125"/>
          </a:xfrm>
        </p:spPr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213930" y="5357592"/>
            <a:ext cx="554023" cy="365125"/>
          </a:xfrm>
        </p:spPr>
        <p:txBody>
          <a:bodyPr/>
          <a:lstStyle>
            <a:lvl1pPr algn="ctr">
              <a:defRPr/>
            </a:lvl1pPr>
          </a:lstStyle>
          <a:p>
            <a:fld id="{5BED5DEE-06C2-4E5B-825F-58FCD72B235B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5C3FD9-0BA2-4F4B-AA9A-4830F0FDF3BA}" type="datetimeFigureOut">
              <a:rPr lang="cs-CZ" smtClean="0"/>
              <a:t>6.3.2011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ED5DEE-06C2-4E5B-825F-58FCD72B235B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1" y="925690"/>
            <a:ext cx="1430867" cy="476391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8221" y="1106312"/>
            <a:ext cx="5178779" cy="4402667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5C3FD9-0BA2-4F4B-AA9A-4830F0FDF3BA}" type="datetimeFigureOut">
              <a:rPr lang="cs-CZ" smtClean="0"/>
              <a:t>6.3.2011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ED5DEE-06C2-4E5B-825F-58FCD72B235B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5C3FD9-0BA2-4F4B-AA9A-4830F0FDF3BA}" type="datetimeFigureOut">
              <a:rPr lang="cs-CZ" smtClean="0"/>
              <a:t>6.3.2011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ED5DEE-06C2-4E5B-825F-58FCD72B235B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979" y="2239430"/>
            <a:ext cx="6254044" cy="1362075"/>
          </a:xfrm>
        </p:spPr>
        <p:txBody>
          <a:bodyPr anchor="b"/>
          <a:lstStyle>
            <a:lvl1pPr algn="ctr">
              <a:defRPr sz="4000" b="0" cap="none" baseline="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6267" y="3725334"/>
            <a:ext cx="6231467" cy="1309511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5C3FD9-0BA2-4F4B-AA9A-4830F0FDF3BA}" type="datetimeFigureOut">
              <a:rPr lang="cs-CZ" smtClean="0"/>
              <a:t>6.3.2011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ED5DEE-06C2-4E5B-825F-58FCD72B235B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5C3FD9-0BA2-4F4B-AA9A-4830F0FDF3BA}" type="datetimeFigureOut">
              <a:rPr lang="cs-CZ" smtClean="0"/>
              <a:t>6.3.2011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ED5DEE-06C2-4E5B-825F-58FCD72B235B}" type="slidenum">
              <a:rPr lang="cs-CZ" smtClean="0"/>
              <a:t>‹#›</a:t>
            </a:fld>
            <a:endParaRPr lang="cs-CZ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298448" y="2121407"/>
            <a:ext cx="3200400" cy="3602736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63440" y="2119313"/>
            <a:ext cx="3200400" cy="3605212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57869" y="2122312"/>
            <a:ext cx="2939521" cy="820208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10669" y="2122311"/>
            <a:ext cx="2944368" cy="822960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5C3FD9-0BA2-4F4B-AA9A-4830F0FDF3BA}" type="datetimeFigureOut">
              <a:rPr lang="cs-CZ" smtClean="0"/>
              <a:t>6.3.2011</a:t>
            </a:fld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ED5DEE-06C2-4E5B-825F-58FCD72B235B}" type="slidenum">
              <a:rPr lang="cs-CZ" smtClean="0"/>
              <a:t>‹#›</a:t>
            </a:fld>
            <a:endParaRPr lang="cs-CZ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1298448" y="2944368"/>
            <a:ext cx="3227832" cy="2779776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45151" y="2944813"/>
            <a:ext cx="3227832" cy="2779776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5C3FD9-0BA2-4F4B-AA9A-4830F0FDF3BA}" type="datetimeFigureOut">
              <a:rPr lang="cs-CZ" smtClean="0"/>
              <a:t>6.3.2011</a:t>
            </a:fld>
            <a:endParaRPr lang="cs-C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ED5DEE-06C2-4E5B-825F-58FCD72B235B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5C3FD9-0BA2-4F4B-AA9A-4830F0FDF3BA}" type="datetimeFigureOut">
              <a:rPr lang="cs-CZ" smtClean="0"/>
              <a:t>6.3.2011</a:t>
            </a:fld>
            <a:endParaRPr lang="cs-CZ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ED5DEE-06C2-4E5B-825F-58FCD72B235B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1" name="Freeform 10"/>
          <p:cNvSpPr/>
          <p:nvPr/>
        </p:nvSpPr>
        <p:spPr>
          <a:xfrm rot="10800000">
            <a:off x="632177" y="6058038"/>
            <a:ext cx="772160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 rot="60000">
            <a:off x="4468872" y="605163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 rot="60000">
            <a:off x="4471416" y="603504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 rot="21540000">
            <a:off x="749204" y="576868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 rot="21540000">
            <a:off x="749808" y="576072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2371106" y="293953"/>
            <a:ext cx="567831" cy="567830"/>
          </a:xfrm>
          <a:prstGeom prst="rect">
            <a:avLst/>
          </a:prstGeom>
          <a:noFill/>
        </p:spPr>
      </p:pic>
      <p:pic>
        <p:nvPicPr>
          <p:cNvPr id="19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6279647" y="333163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08976" y="2020042"/>
            <a:ext cx="3064827" cy="1503037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 rot="60000">
            <a:off x="4854291" y="1150993"/>
            <a:ext cx="3020792" cy="4625489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148125" y="3623748"/>
            <a:ext cx="3048891" cy="2100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341698" y="5885672"/>
            <a:ext cx="1213821" cy="365125"/>
          </a:xfrm>
        </p:spPr>
        <p:txBody>
          <a:bodyPr/>
          <a:lstStyle/>
          <a:p>
            <a:fld id="{A05C3FD9-0BA2-4F4B-AA9A-4830F0FDF3BA}" type="datetimeFigureOut">
              <a:rPr lang="cs-CZ" smtClean="0"/>
              <a:t>6.3.2011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60000">
            <a:off x="914554" y="5829261"/>
            <a:ext cx="3522607" cy="365125"/>
          </a:xfrm>
        </p:spPr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7557313" y="5896961"/>
            <a:ext cx="554023" cy="365125"/>
          </a:xfrm>
        </p:spPr>
        <p:txBody>
          <a:bodyPr/>
          <a:lstStyle/>
          <a:p>
            <a:fld id="{5BED5DEE-06C2-4E5B-825F-58FCD72B235B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1" name="Freeform 30"/>
          <p:cNvSpPr/>
          <p:nvPr/>
        </p:nvSpPr>
        <p:spPr>
          <a:xfrm rot="10800000">
            <a:off x="632177" y="6058038"/>
            <a:ext cx="772160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 rot="21540000">
            <a:off x="749204" y="576868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 rot="21540000">
            <a:off x="745058" y="575769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/>
          <p:cNvSpPr/>
          <p:nvPr/>
        </p:nvSpPr>
        <p:spPr>
          <a:xfrm rot="60000">
            <a:off x="4468872" y="605163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/>
          <p:cNvSpPr/>
          <p:nvPr/>
        </p:nvSpPr>
        <p:spPr>
          <a:xfrm rot="60000">
            <a:off x="4464768" y="603920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2371106" y="293953"/>
            <a:ext cx="567831" cy="567830"/>
          </a:xfrm>
          <a:prstGeom prst="rect">
            <a:avLst/>
          </a:prstGeom>
          <a:noFill/>
        </p:spPr>
      </p:pic>
      <p:pic>
        <p:nvPicPr>
          <p:cNvPr id="15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6279647" y="333163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06424" y="2020824"/>
            <a:ext cx="3063240" cy="1499616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60000">
            <a:off x="4898615" y="1207272"/>
            <a:ext cx="2913863" cy="4539412"/>
          </a:xfrm>
          <a:ln w="101600" cap="rnd">
            <a:solidFill>
              <a:srgbClr val="FFFFFF"/>
            </a:solidFill>
          </a:ln>
          <a:effectLst>
            <a:outerShdw blurRad="889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 smtClean="0"/>
              <a:t>Kliknutím na ikonu přidáte obrázek.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152144" y="3621024"/>
            <a:ext cx="3044952" cy="210312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345936" y="5888737"/>
            <a:ext cx="1213821" cy="365125"/>
          </a:xfrm>
        </p:spPr>
        <p:txBody>
          <a:bodyPr/>
          <a:lstStyle/>
          <a:p>
            <a:fld id="{A05C3FD9-0BA2-4F4B-AA9A-4830F0FDF3BA}" type="datetimeFigureOut">
              <a:rPr lang="cs-CZ" smtClean="0"/>
              <a:t>6.3.2011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60000">
            <a:off x="914569" y="5831037"/>
            <a:ext cx="3319043" cy="365125"/>
          </a:xfrm>
        </p:spPr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7562089" y="5900026"/>
            <a:ext cx="554023" cy="365125"/>
          </a:xfrm>
        </p:spPr>
        <p:txBody>
          <a:bodyPr/>
          <a:lstStyle/>
          <a:p>
            <a:fld id="{5BED5DEE-06C2-4E5B-825F-58FCD72B235B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4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628650" y="6069330"/>
            <a:ext cx="792099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731520" y="575310"/>
            <a:ext cx="7696200" cy="5715000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31520" y="576072"/>
            <a:ext cx="7696200" cy="5715000"/>
          </a:xfrm>
          <a:prstGeom prst="rect">
            <a:avLst/>
          </a:prstGeom>
          <a:blipFill dpi="0" rotWithShape="1">
            <a:blip r:embed="rId13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 rot="1435684">
            <a:off x="543741" y="273091"/>
            <a:ext cx="567831" cy="567830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 rot="4096196">
            <a:off x="8115079" y="298163"/>
            <a:ext cx="566928" cy="566928"/>
          </a:xfrm>
          <a:prstGeom prst="rect">
            <a:avLst/>
          </a:prstGeom>
          <a:noFill/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5023" y="817582"/>
            <a:ext cx="6965245" cy="120248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63040" y="2119257"/>
            <a:ext cx="6196405" cy="360381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54588" y="5809152"/>
            <a:ext cx="12138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fld id="{A05C3FD9-0BA2-4F4B-AA9A-4830F0FDF3BA}" type="datetimeFigureOut">
              <a:rPr lang="cs-CZ" smtClean="0"/>
              <a:t>6.3.2011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4401" y="5809152"/>
            <a:ext cx="55401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70202" y="5809152"/>
            <a:ext cx="55402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fld id="{5BED5DEE-06C2-4E5B-825F-58FCD72B235B}" type="slidenum">
              <a:rPr lang="cs-CZ" smtClean="0"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82" r:id="rId1"/>
    <p:sldLayoutId id="2147483783" r:id="rId2"/>
    <p:sldLayoutId id="2147483784" r:id="rId3"/>
    <p:sldLayoutId id="2147483785" r:id="rId4"/>
    <p:sldLayoutId id="2147483786" r:id="rId5"/>
    <p:sldLayoutId id="2147483787" r:id="rId6"/>
    <p:sldLayoutId id="2147483788" r:id="rId7"/>
    <p:sldLayoutId id="2147483789" r:id="rId8"/>
    <p:sldLayoutId id="2147483790" r:id="rId9"/>
    <p:sldLayoutId id="2147483791" r:id="rId10"/>
    <p:sldLayoutId id="2147483792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64592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1168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74320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vseprofirmu.cz/FotoCache/darovanek-cz-fotoadd-orig-64108-2-c-jpg-detail-600-1000.jpg" TargetMode="External"/><Relationship Id="rId2" Type="http://schemas.openxmlformats.org/officeDocument/2006/relationships/hyperlink" Target="http://i.lidovky.cz/pes/09/093/pnesd/WAG2dff85_Ferda_Mravenec.jpg" TargetMode="External"/><Relationship Id="rId1" Type="http://schemas.openxmlformats.org/officeDocument/2006/relationships/slideLayout" Target="../slideLayouts/slideLayout6.xml"/><Relationship Id="rId4" Type="http://schemas.openxmlformats.org/officeDocument/2006/relationships/hyperlink" Target="http://www.dvojcata.cz/images/images/articles/small/Kopie_-_Miminko.jpg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727201" y="1340768"/>
            <a:ext cx="5723468" cy="3888432"/>
          </a:xfrm>
        </p:spPr>
        <p:txBody>
          <a:bodyPr>
            <a:normAutofit fontScale="90000"/>
          </a:bodyPr>
          <a:lstStyle/>
          <a:p>
            <a:r>
              <a:rPr lang="cs-CZ" dirty="0" smtClean="0"/>
              <a:t/>
            </a:r>
            <a:br>
              <a:rPr lang="cs-CZ" dirty="0" smtClean="0"/>
            </a:br>
            <a:r>
              <a:rPr lang="cs-CZ" dirty="0"/>
              <a:t/>
            </a:r>
            <a:br>
              <a:rPr lang="cs-CZ" dirty="0"/>
            </a:br>
            <a:r>
              <a:rPr lang="cs-CZ" dirty="0" smtClean="0"/>
              <a:t/>
            </a:r>
            <a:br>
              <a:rPr lang="cs-CZ" dirty="0" smtClean="0"/>
            </a:br>
            <a:r>
              <a:rPr lang="cs-CZ" sz="2700" dirty="0" smtClean="0"/>
              <a:t>Inovace a zkvalitnění výuky směřující k rozvoji čtenářské a informační gramotnosti</a:t>
            </a:r>
            <a:r>
              <a:rPr lang="cs-CZ" sz="2700" dirty="0"/>
              <a:t/>
            </a:r>
            <a:br>
              <a:rPr lang="cs-CZ" sz="2700" dirty="0"/>
            </a:br>
            <a:r>
              <a:rPr lang="cs-CZ" dirty="0" smtClean="0"/>
              <a:t>Český jazyk</a:t>
            </a:r>
            <a:br>
              <a:rPr lang="cs-CZ" dirty="0" smtClean="0"/>
            </a:br>
            <a:r>
              <a:rPr lang="cs-CZ" dirty="0" smtClean="0"/>
              <a:t>3.třída</a:t>
            </a:r>
            <a:br>
              <a:rPr lang="cs-CZ" dirty="0" smtClean="0"/>
            </a:br>
            <a:endParaRPr lang="cs-CZ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727200" y="4437112"/>
            <a:ext cx="5712179" cy="823510"/>
          </a:xfrm>
        </p:spPr>
        <p:txBody>
          <a:bodyPr>
            <a:normAutofit fontScale="70000" lnSpcReduction="20000"/>
          </a:bodyPr>
          <a:lstStyle/>
          <a:p>
            <a:endParaRPr lang="cs-CZ" sz="3600" dirty="0" smtClean="0"/>
          </a:p>
          <a:p>
            <a:r>
              <a:rPr lang="cs-CZ" sz="3600" dirty="0" smtClean="0"/>
              <a:t>FERDA </a:t>
            </a:r>
            <a:r>
              <a:rPr lang="cs-CZ" sz="3600" dirty="0" smtClean="0"/>
              <a:t>MRAVEN</a:t>
            </a:r>
            <a:r>
              <a:rPr lang="cs-CZ" sz="3600" dirty="0" smtClean="0"/>
              <a:t>EC-práce </a:t>
            </a:r>
            <a:r>
              <a:rPr lang="cs-CZ" sz="3600" dirty="0" smtClean="0"/>
              <a:t>s textem</a:t>
            </a:r>
            <a:endParaRPr lang="cs-CZ" sz="3600" dirty="0"/>
          </a:p>
        </p:txBody>
      </p:sp>
    </p:spTree>
    <p:extLst>
      <p:ext uri="{BB962C8B-B14F-4D97-AF65-F5344CB8AC3E}">
        <p14:creationId xmlns:p14="http://schemas.microsoft.com/office/powerpoint/2010/main" val="23848037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cs-CZ" sz="2000" dirty="0" smtClean="0"/>
              <a:t>KNÍŽKA FERDY MRAVENCE</a:t>
            </a:r>
            <a:br>
              <a:rPr lang="cs-CZ" sz="2000" dirty="0" smtClean="0"/>
            </a:br>
            <a:r>
              <a:rPr lang="cs-CZ" sz="2000" dirty="0" smtClean="0"/>
              <a:t>O.SEKORA</a:t>
            </a:r>
            <a:br>
              <a:rPr lang="cs-CZ" sz="2000" dirty="0" smtClean="0"/>
            </a:br>
            <a:r>
              <a:rPr lang="cs-CZ" sz="2000" dirty="0" smtClean="0"/>
              <a:t>-knihu si prohlédni a nech kolovat po třídě, půjčit k přečtení si ji můžeš v knihovně</a:t>
            </a:r>
            <a:endParaRPr lang="cs-CZ" sz="2000" dirty="0"/>
          </a:p>
        </p:txBody>
      </p:sp>
      <p:sp>
        <p:nvSpPr>
          <p:cNvPr id="6" name="Zástupný symbol pro obsah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646" y="2132856"/>
            <a:ext cx="3096343" cy="38884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374446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-315415"/>
            <a:ext cx="7772400" cy="1944216"/>
          </a:xfrm>
        </p:spPr>
        <p:txBody>
          <a:bodyPr>
            <a:normAutofit/>
          </a:bodyPr>
          <a:lstStyle/>
          <a:p>
            <a:r>
              <a:rPr lang="cs-CZ" sz="3600" dirty="0" smtClean="0"/>
              <a:t>Přečtěte si pozorně úryvek z této knihy</a:t>
            </a:r>
            <a:br>
              <a:rPr lang="cs-CZ" sz="3600" dirty="0" smtClean="0"/>
            </a:br>
            <a:endParaRPr lang="cs-CZ" sz="3600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475656" y="980728"/>
            <a:ext cx="6400800" cy="5400600"/>
          </a:xfrm>
        </p:spPr>
        <p:txBody>
          <a:bodyPr>
            <a:noAutofit/>
          </a:bodyPr>
          <a:lstStyle/>
          <a:p>
            <a:r>
              <a:rPr lang="cs-CZ" sz="2000" dirty="0" smtClean="0"/>
              <a:t>„</a:t>
            </a:r>
            <a:r>
              <a:rPr lang="cs-CZ" sz="2000" dirty="0" err="1" smtClean="0"/>
              <a:t>Tramtarata</a:t>
            </a:r>
            <a:r>
              <a:rPr lang="cs-CZ" sz="2000" dirty="0" smtClean="0"/>
              <a:t>-ratata, </a:t>
            </a:r>
          </a:p>
          <a:p>
            <a:r>
              <a:rPr lang="cs-CZ" sz="2000" dirty="0" smtClean="0"/>
              <a:t>Už se vezou škvrňata. </a:t>
            </a:r>
          </a:p>
          <a:p>
            <a:r>
              <a:rPr lang="cs-CZ" sz="2000" dirty="0" smtClean="0"/>
              <a:t>Zavážou je do plínek </a:t>
            </a:r>
          </a:p>
          <a:p>
            <a:r>
              <a:rPr lang="cs-CZ" sz="2000" dirty="0" smtClean="0"/>
              <a:t>a bude z nich </a:t>
            </a:r>
            <a:r>
              <a:rPr lang="cs-CZ" sz="2000" dirty="0" err="1" smtClean="0"/>
              <a:t>kuklínek</a:t>
            </a:r>
            <a:r>
              <a:rPr lang="cs-CZ" sz="2000" dirty="0" smtClean="0"/>
              <a:t>.“</a:t>
            </a:r>
          </a:p>
          <a:p>
            <a:r>
              <a:rPr lang="cs-CZ" sz="2000" dirty="0" smtClean="0"/>
              <a:t> </a:t>
            </a:r>
          </a:p>
          <a:p>
            <a:pPr algn="l"/>
            <a:r>
              <a:rPr lang="cs-CZ" sz="2000" dirty="0" smtClean="0"/>
              <a:t>Je to opravdu tak. Když škvrňata docela dorostou a tak se napapají, že by jim už puklo bříško, zabalí je chůvičky do plínek a udělají z nich kukly. Děťátku, které spí v kukle, se říká </a:t>
            </a:r>
            <a:r>
              <a:rPr lang="cs-CZ" sz="2000" dirty="0" err="1" smtClean="0"/>
              <a:t>kuklínek</a:t>
            </a:r>
            <a:r>
              <a:rPr lang="cs-CZ" sz="2000" dirty="0" smtClean="0"/>
              <a:t>. Na ty se už nepokřikuje nic, protože </a:t>
            </a:r>
            <a:r>
              <a:rPr lang="cs-CZ" sz="2000" dirty="0" err="1" smtClean="0"/>
              <a:t>kuklínci</a:t>
            </a:r>
            <a:r>
              <a:rPr lang="cs-CZ" sz="2000" dirty="0" smtClean="0"/>
              <a:t> spí v </a:t>
            </a:r>
            <a:r>
              <a:rPr lang="cs-CZ" sz="2000" dirty="0" err="1" smtClean="0"/>
              <a:t>hajárně</a:t>
            </a:r>
            <a:r>
              <a:rPr lang="cs-CZ" sz="2000" dirty="0" smtClean="0"/>
              <a:t> jako zabití a neprobudí se dříve, dokud se nepromění v mravence. To je pak opravdu slavný den. Jakmile přijde jejich chvíle, prokoušou kuklu, vylezou ven- a jsou z nich velcí mravenci. </a:t>
            </a:r>
          </a:p>
          <a:p>
            <a:pPr algn="l"/>
            <a:r>
              <a:rPr lang="cs-CZ" sz="1600" dirty="0" smtClean="0"/>
              <a:t>(Úryvek z knihy O. Sekory- KNÍŽKA FERDY MRAVENCE)</a:t>
            </a:r>
          </a:p>
          <a:p>
            <a:pPr algn="l"/>
            <a:endParaRPr lang="cs-CZ" sz="1600" dirty="0"/>
          </a:p>
          <a:p>
            <a:r>
              <a:rPr lang="cs-CZ" sz="2400" dirty="0" smtClean="0"/>
              <a:t> </a:t>
            </a:r>
            <a:endParaRPr lang="cs-CZ" sz="2400" dirty="0"/>
          </a:p>
        </p:txBody>
      </p:sp>
    </p:spTree>
    <p:extLst>
      <p:ext uri="{BB962C8B-B14F-4D97-AF65-F5344CB8AC3E}">
        <p14:creationId xmlns:p14="http://schemas.microsoft.com/office/powerpoint/2010/main" val="36434832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 smtClean="0"/>
              <a:t>Odpověz celou větou na otázky podle úryvku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3"/>
          </p:nvPr>
        </p:nvSpPr>
        <p:spPr/>
        <p:txBody>
          <a:bodyPr>
            <a:normAutofit lnSpcReduction="10000"/>
          </a:bodyPr>
          <a:lstStyle/>
          <a:p>
            <a:r>
              <a:rPr lang="cs-CZ" dirty="0" smtClean="0"/>
              <a:t>Co se stane se škvrňaty, když dorostou?</a:t>
            </a:r>
          </a:p>
          <a:p>
            <a:r>
              <a:rPr lang="cs-CZ" dirty="0" smtClean="0"/>
              <a:t>Kde spí </a:t>
            </a:r>
            <a:r>
              <a:rPr lang="cs-CZ" dirty="0" err="1" smtClean="0"/>
              <a:t>kuklínci</a:t>
            </a:r>
            <a:r>
              <a:rPr lang="cs-CZ" dirty="0" smtClean="0"/>
              <a:t>?</a:t>
            </a:r>
          </a:p>
          <a:p>
            <a:endParaRPr lang="cs-CZ" dirty="0" smtClean="0"/>
          </a:p>
          <a:p>
            <a:r>
              <a:rPr lang="cs-CZ" dirty="0" smtClean="0"/>
              <a:t>Kdy se </a:t>
            </a:r>
            <a:r>
              <a:rPr lang="cs-CZ" dirty="0" err="1" smtClean="0"/>
              <a:t>kuklínci</a:t>
            </a:r>
            <a:r>
              <a:rPr lang="cs-CZ" dirty="0" smtClean="0"/>
              <a:t> probudí?</a:t>
            </a:r>
          </a:p>
          <a:p>
            <a:r>
              <a:rPr lang="cs-CZ" dirty="0" smtClean="0"/>
              <a:t>Z čeho přijde na svět mravenec?</a:t>
            </a:r>
            <a:endParaRPr lang="cs-CZ" dirty="0"/>
          </a:p>
        </p:txBody>
      </p:sp>
      <p:sp>
        <p:nvSpPr>
          <p:cNvPr id="4" name="Zástupný symbol pro obsah 3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endParaRPr lang="cs-CZ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2420888"/>
            <a:ext cx="2736304" cy="2808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368642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Nadpis 2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8" name="Picture 2" descr="C:\Users\Adela\Desktop\skenovani0005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55396" y="836712"/>
            <a:ext cx="2772787" cy="5472607"/>
          </a:xfrm>
        </p:spPr>
      </p:pic>
      <p:sp>
        <p:nvSpPr>
          <p:cNvPr id="4" name="Zástupný symbol pro obsah 3"/>
          <p:cNvSpPr>
            <a:spLocks noGrp="1"/>
          </p:cNvSpPr>
          <p:nvPr>
            <p:ph type="body" sz="half" idx="4294967295"/>
          </p:nvPr>
        </p:nvSpPr>
        <p:spPr>
          <a:xfrm rot="-60000">
            <a:off x="898367" y="2134412"/>
            <a:ext cx="3167869" cy="3573247"/>
          </a:xfrm>
        </p:spPr>
        <p:txBody>
          <a:bodyPr>
            <a:normAutofit/>
          </a:bodyPr>
          <a:lstStyle/>
          <a:p>
            <a:r>
              <a:rPr lang="cs-CZ" dirty="0" smtClean="0"/>
              <a:t>Tak se vyvíjí mravenci podle Ferdy. Za domácí úkol zjisti na internetu nebo v knihovně, jak je to ve skutečnosti. 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1599194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3"/>
          </p:nvPr>
        </p:nvSpPr>
        <p:spPr>
          <a:xfrm>
            <a:off x="1298448" y="764704"/>
            <a:ext cx="3200400" cy="5400600"/>
          </a:xfrm>
        </p:spPr>
        <p:txBody>
          <a:bodyPr>
            <a:noAutofit/>
          </a:bodyPr>
          <a:lstStyle/>
          <a:p>
            <a:r>
              <a:rPr lang="cs-CZ" sz="1600" dirty="0" smtClean="0"/>
              <a:t>Podle Ferdy se rodí mravenci v </a:t>
            </a:r>
            <a:r>
              <a:rPr lang="cs-CZ" sz="1600" dirty="0" err="1" smtClean="0"/>
              <a:t>hajárně</a:t>
            </a:r>
            <a:r>
              <a:rPr lang="cs-CZ" sz="1600" dirty="0" smtClean="0"/>
              <a:t>. Víš, kde se rodí opravdové děti?</a:t>
            </a:r>
          </a:p>
          <a:p>
            <a:r>
              <a:rPr lang="cs-CZ" sz="1600" dirty="0" smtClean="0"/>
              <a:t>Víš, jak dlouho nosí maminka své děťátko v bříšku než se narodí?</a:t>
            </a:r>
          </a:p>
          <a:p>
            <a:r>
              <a:rPr lang="cs-CZ" sz="1600" dirty="0" smtClean="0"/>
              <a:t>Jak se říká právě narozenému dítěti?</a:t>
            </a:r>
          </a:p>
          <a:p>
            <a:r>
              <a:rPr lang="cs-CZ" sz="1600" dirty="0" smtClean="0"/>
              <a:t>Kdo to jsou dvojčata? Znáš nějaká?</a:t>
            </a:r>
          </a:p>
          <a:p>
            <a:r>
              <a:rPr lang="cs-CZ" sz="1600" dirty="0" smtClean="0"/>
              <a:t>Umíš popsat jak přichází miminka na svět?</a:t>
            </a:r>
          </a:p>
          <a:p>
            <a:r>
              <a:rPr lang="cs-CZ" sz="1600" dirty="0" smtClean="0"/>
              <a:t>Zkus na papír takové děťátko nakreslit. Představ si sebe, jak jsi asi vypadal/la, když tě maminka přivedla na svět.</a:t>
            </a:r>
          </a:p>
          <a:p>
            <a:r>
              <a:rPr lang="cs-CZ" sz="1600" dirty="0" smtClean="0"/>
              <a:t>Přines kresbu svému učiteli, za moment budeme hádat, kdo ze třídy je na obrázku nakreslen.</a:t>
            </a:r>
          </a:p>
          <a:p>
            <a:endParaRPr lang="cs-CZ" sz="1800" dirty="0"/>
          </a:p>
        </p:txBody>
      </p:sp>
      <p:pic>
        <p:nvPicPr>
          <p:cNvPr id="6" name="Picture 2"/>
          <p:cNvPicPr>
            <a:picLocks noGrp="1" noChangeAspect="1" noChangeArrowheads="1"/>
          </p:cNvPicPr>
          <p:nvPr>
            <p:ph sz="quarter" idx="1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2708920"/>
            <a:ext cx="2448272" cy="20162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516514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095023" y="817582"/>
            <a:ext cx="6965245" cy="4555634"/>
          </a:xfrm>
        </p:spPr>
        <p:txBody>
          <a:bodyPr>
            <a:normAutofit fontScale="90000"/>
          </a:bodyPr>
          <a:lstStyle/>
          <a:p>
            <a:pPr marL="0" indent="0"/>
            <a:r>
              <a:rPr lang="cs-CZ" sz="4000" dirty="0"/>
              <a:t>Tato prezentace byla vytvořena  pro projekt INOVACE  v rámci EU-OPVK, který vytvořila ZŠ a MŠ Višňová. </a:t>
            </a:r>
            <a:br>
              <a:rPr lang="cs-CZ" sz="4000" dirty="0"/>
            </a:br>
            <a:r>
              <a:rPr lang="cs-CZ" sz="4000" dirty="0" smtClean="0"/>
              <a:t/>
            </a:r>
            <a:br>
              <a:rPr lang="cs-CZ" sz="4000" dirty="0" smtClean="0"/>
            </a:br>
            <a:r>
              <a:rPr lang="cs-CZ" sz="4000" dirty="0" smtClean="0"/>
              <a:t>Vypracovala</a:t>
            </a:r>
            <a:r>
              <a:rPr lang="cs-CZ" sz="4000" dirty="0"/>
              <a:t>: Mgr. Adéla Paříková</a:t>
            </a:r>
            <a:br>
              <a:rPr lang="cs-CZ" sz="4000" dirty="0"/>
            </a:br>
            <a:r>
              <a:rPr lang="cs-CZ" sz="4000" dirty="0"/>
              <a:t>Vytvořeno: 12.10.2010</a:t>
            </a:r>
            <a:r>
              <a:rPr lang="cs-CZ" dirty="0"/>
              <a:t/>
            </a:r>
            <a:br>
              <a:rPr lang="cs-CZ" dirty="0"/>
            </a:b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1547987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/>
          <p:cNvSpPr>
            <a:spLocks noGrp="1"/>
          </p:cNvSpPr>
          <p:nvPr>
            <p:ph type="title"/>
          </p:nvPr>
        </p:nvSpPr>
        <p:spPr>
          <a:xfrm>
            <a:off x="1095023" y="817582"/>
            <a:ext cx="6965245" cy="4915674"/>
          </a:xfrm>
        </p:spPr>
        <p:txBody>
          <a:bodyPr>
            <a:normAutofit fontScale="90000"/>
          </a:bodyPr>
          <a:lstStyle/>
          <a:p>
            <a:r>
              <a:rPr lang="cs-CZ" sz="3600" dirty="0" smtClean="0"/>
              <a:t>Použité </a:t>
            </a:r>
            <a:r>
              <a:rPr lang="cs-CZ" sz="3600" dirty="0"/>
              <a:t>zdroje:</a:t>
            </a:r>
            <a:br>
              <a:rPr lang="cs-CZ" sz="3600" dirty="0"/>
            </a:br>
            <a:r>
              <a:rPr lang="cs-CZ" sz="2700" dirty="0">
                <a:hlinkClick r:id="rId2"/>
              </a:rPr>
              <a:t>http://</a:t>
            </a:r>
            <a:r>
              <a:rPr lang="cs-CZ" sz="2700" dirty="0" smtClean="0">
                <a:hlinkClick r:id="rId2"/>
              </a:rPr>
              <a:t>i.lidovky.cz/pes/09/093/pnesd/WAG2dff85_Ferda_Mravenec.jpg</a:t>
            </a:r>
            <a:r>
              <a:rPr lang="cs-CZ" sz="2700" dirty="0" smtClean="0"/>
              <a:t/>
            </a:r>
            <a:br>
              <a:rPr lang="cs-CZ" sz="2700" dirty="0" smtClean="0"/>
            </a:br>
            <a:r>
              <a:rPr lang="cs-CZ" sz="2700" dirty="0"/>
              <a:t/>
            </a:r>
            <a:br>
              <a:rPr lang="cs-CZ" sz="2700" dirty="0"/>
            </a:br>
            <a:r>
              <a:rPr lang="cs-CZ" sz="2700" dirty="0">
                <a:hlinkClick r:id="rId3"/>
              </a:rPr>
              <a:t>http://</a:t>
            </a:r>
            <a:r>
              <a:rPr lang="cs-CZ" sz="2700" dirty="0" smtClean="0">
                <a:hlinkClick r:id="rId3"/>
              </a:rPr>
              <a:t>www.vseprofirmu.cz/FotoCache/darovanek-cz-fotoadd-orig-64108-2-c-jpg-detail-600-1000.jpg</a:t>
            </a:r>
            <a:r>
              <a:rPr lang="cs-CZ" sz="2700" dirty="0" smtClean="0"/>
              <a:t/>
            </a:r>
            <a:br>
              <a:rPr lang="cs-CZ" sz="2700" dirty="0" smtClean="0"/>
            </a:br>
            <a:r>
              <a:rPr lang="cs-CZ" sz="2700" dirty="0"/>
              <a:t/>
            </a:r>
            <a:br>
              <a:rPr lang="cs-CZ" sz="2700" dirty="0"/>
            </a:br>
            <a:r>
              <a:rPr lang="cs-CZ" sz="2700" dirty="0">
                <a:hlinkClick r:id="rId4"/>
              </a:rPr>
              <a:t>http://www.dvojcata.cz/images/images/articles/small/Kopie_-_</a:t>
            </a:r>
            <a:r>
              <a:rPr lang="cs-CZ" sz="2700" dirty="0" smtClean="0">
                <a:hlinkClick r:id="rId4"/>
              </a:rPr>
              <a:t>Miminko.jpg</a:t>
            </a:r>
            <a:r>
              <a:rPr lang="cs-CZ" sz="3600" dirty="0" smtClean="0"/>
              <a:t/>
            </a:r>
            <a:br>
              <a:rPr lang="cs-CZ" sz="3600" dirty="0" smtClean="0"/>
            </a:br>
            <a:r>
              <a:rPr lang="cs-CZ" dirty="0" smtClean="0"/>
              <a:t/>
            </a:r>
            <a:br>
              <a:rPr lang="cs-CZ" dirty="0" smtClean="0"/>
            </a:b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8630038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Špendlík">
  <a:themeElements>
    <a:clrScheme name="Špendlík">
      <a:dk1>
        <a:sysClr val="windowText" lastClr="000000"/>
      </a:dk1>
      <a:lt1>
        <a:sysClr val="window" lastClr="FFFFFF"/>
      </a:lt1>
      <a:dk2>
        <a:srgbClr val="465E9C"/>
      </a:dk2>
      <a:lt2>
        <a:srgbClr val="CCDDEA"/>
      </a:lt2>
      <a:accent1>
        <a:srgbClr val="FDA023"/>
      </a:accent1>
      <a:accent2>
        <a:srgbClr val="AA2B1E"/>
      </a:accent2>
      <a:accent3>
        <a:srgbClr val="71685C"/>
      </a:accent3>
      <a:accent4>
        <a:srgbClr val="64A73B"/>
      </a:accent4>
      <a:accent5>
        <a:srgbClr val="EB5605"/>
      </a:accent5>
      <a:accent6>
        <a:srgbClr val="B9CA1A"/>
      </a:accent6>
      <a:hlink>
        <a:srgbClr val="D83E2C"/>
      </a:hlink>
      <a:folHlink>
        <a:srgbClr val="ED7D27"/>
      </a:folHlink>
    </a:clrScheme>
    <a:fontScheme name="Špendlík">
      <a:majorFont>
        <a:latin typeface="Constantia"/>
        <a:ea typeface=""/>
        <a:cs typeface=""/>
        <a:font script="Jpan" typeface="HGS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Grek" typeface="Arial"/>
        <a:font script="Cyrl" typeface="Arial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Špendlík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  <a:lumMod val="100000"/>
              </a:schemeClr>
            </a:gs>
            <a:gs pos="40000">
              <a:schemeClr val="phClr">
                <a:tint val="60000"/>
                <a:satMod val="130000"/>
                <a:lumMod val="100000"/>
              </a:schemeClr>
            </a:gs>
            <a:gs pos="100000">
              <a:schemeClr val="phClr">
                <a:tint val="96000"/>
                <a:lumMod val="108000"/>
              </a:schemeClr>
            </a:gs>
          </a:gsLst>
          <a:lin ang="5400000" scaled="0"/>
        </a:gradFill>
        <a:gradFill rotWithShape="1">
          <a:gsLst>
            <a:gs pos="0">
              <a:schemeClr val="phClr"/>
            </a:gs>
            <a:gs pos="100000">
              <a:schemeClr val="phClr">
                <a:shade val="76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80000"/>
              <a:lumMod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38100" dir="4800000" sx="98000" sy="98000" rotWithShape="0">
              <a:srgbClr val="000000">
                <a:alpha val="32000"/>
              </a:srgbClr>
            </a:outerShdw>
          </a:effectLst>
        </a:effectStyle>
        <a:effectStyle>
          <a:effectLst>
            <a:outerShdw blurRad="38100" dist="38100" dir="4800000" sx="96000" sy="96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3240000"/>
            </a:lightRig>
          </a:scene3d>
          <a:sp3d>
            <a:bevelT w="28575" h="28575"/>
          </a:sp3d>
        </a:effectStyle>
      </a:effectStyleLst>
      <a:bgFillStyleLst>
        <a:solidFill>
          <a:schemeClr val="phClr">
            <a:tint val="93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shade val="80000"/>
                <a:satMod val="140000"/>
                <a:lumMod val="50000"/>
              </a:schemeClr>
              <a:schemeClr val="phClr">
                <a:tint val="95000"/>
                <a:satMod val="180000"/>
                <a:lumMod val="160000"/>
              </a:schemeClr>
            </a:duotone>
          </a:blip>
          <a:stretch/>
        </a:blipFill>
        <a:blipFill rotWithShape="1">
          <a:blip xmlns:r="http://schemas.openxmlformats.org/officeDocument/2006/relationships" r:embed="rId2">
            <a:duotone>
              <a:schemeClr val="phClr">
                <a:tint val="98000"/>
                <a:shade val="90000"/>
                <a:satMod val="120000"/>
                <a:lumMod val="54000"/>
              </a:schemeClr>
              <a:schemeClr val="phClr">
                <a:tint val="80000"/>
                <a:satMod val="160000"/>
                <a:lumMod val="14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Pushpin</Template>
  <TotalTime>110</TotalTime>
  <Words>307</Words>
  <Application>Microsoft Office PowerPoint</Application>
  <PresentationFormat>Předvádění na obrazovce (4:3)</PresentationFormat>
  <Paragraphs>30</Paragraphs>
  <Slides>8</Slides>
  <Notes>0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8</vt:i4>
      </vt:variant>
    </vt:vector>
  </HeadingPairs>
  <TitlesOfParts>
    <vt:vector size="9" baseType="lpstr">
      <vt:lpstr>Špendlík</vt:lpstr>
      <vt:lpstr>   Inovace a zkvalitnění výuky směřující k rozvoji čtenářské a informační gramotnosti Český jazyk 3.třída </vt:lpstr>
      <vt:lpstr>KNÍŽKA FERDY MRAVENCE O.SEKORA -knihu si prohlédni a nech kolovat po třídě, půjčit k přečtení si ji můžeš v knihovně</vt:lpstr>
      <vt:lpstr>Přečtěte si pozorně úryvek z této knihy </vt:lpstr>
      <vt:lpstr>Odpověz celou větou na otázky podle úryvku</vt:lpstr>
      <vt:lpstr>Prezentace aplikace PowerPoint</vt:lpstr>
      <vt:lpstr>Prezentace aplikace PowerPoint</vt:lpstr>
      <vt:lpstr>Tato prezentace byla vytvořena  pro projekt INOVACE  v rámci EU-OPVK, který vytvořila ZŠ a MŠ Višňová.   Vypracovala: Mgr. Adéla Paříková Vytvořeno: 12.10.2010 </vt:lpstr>
      <vt:lpstr>Použité zdroje: http://i.lidovky.cz/pes/09/093/pnesd/WAG2dff85_Ferda_Mravenec.jpg  http://www.vseprofirmu.cz/FotoCache/darovanek-cz-fotoadd-orig-64108-2-c-jpg-detail-600-1000.jpg  http://www.dvojcata.cz/images/images/articles/small/Kopie_-_Miminko.jpg 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Český jazyk 3.třída</dc:title>
  <dc:creator>Adela</dc:creator>
  <cp:lastModifiedBy>Adela</cp:lastModifiedBy>
  <cp:revision>14</cp:revision>
  <dcterms:created xsi:type="dcterms:W3CDTF">2011-01-03T18:53:28Z</dcterms:created>
  <dcterms:modified xsi:type="dcterms:W3CDTF">2011-03-06T17:39:17Z</dcterms:modified>
</cp:coreProperties>
</file>