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1" r:id="rId5"/>
    <p:sldId id="264" r:id="rId6"/>
    <p:sldId id="258" r:id="rId7"/>
    <p:sldId id="262" r:id="rId8"/>
    <p:sldId id="263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086600" cy="1470025"/>
          </a:xfr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2800" y="2946400"/>
            <a:ext cx="4432300" cy="1752600"/>
          </a:xfrm>
        </p:spPr>
        <p:txBody>
          <a:bodyPr anchor="ctr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521824"/>
            <a:ext cx="2133600" cy="259976"/>
          </a:xfrm>
        </p:spPr>
        <p:txBody>
          <a:bodyPr/>
          <a:lstStyle>
            <a:lvl1pPr algn="r">
              <a:defRPr/>
            </a:lvl1pPr>
          </a:lstStyle>
          <a:p>
            <a:fld id="{96C47513-85CE-4480-9B2D-B3566C2A37B1}" type="datetimeFigureOut">
              <a:rPr lang="cs-CZ" smtClean="0"/>
              <a:t>6.3.2011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21824"/>
            <a:ext cx="2895600" cy="259976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6293224"/>
            <a:ext cx="609600" cy="259976"/>
          </a:xfrm>
        </p:spPr>
        <p:txBody>
          <a:bodyPr/>
          <a:lstStyle>
            <a:lvl1pPr algn="ctr">
              <a:defRPr/>
            </a:lvl1pPr>
          </a:lstStyle>
          <a:p>
            <a:fld id="{83DD0377-7F58-452F-85F0-6C31060AF786}" type="slidenum">
              <a:rPr lang="cs-CZ" smtClean="0"/>
              <a:t>‹#›</a:t>
            </a:fld>
            <a:endParaRPr lang="cs-CZ"/>
          </a:p>
        </p:txBody>
      </p:sp>
      <p:grpSp>
        <p:nvGrpSpPr>
          <p:cNvPr id="7" name="Group 6"/>
          <p:cNvGrpSpPr/>
          <p:nvPr/>
        </p:nvGrpSpPr>
        <p:grpSpPr>
          <a:xfrm>
            <a:off x="685798" y="0"/>
            <a:ext cx="8001004" cy="7950200"/>
            <a:chOff x="685798" y="0"/>
            <a:chExt cx="8001004" cy="7950200"/>
          </a:xfrm>
        </p:grpSpPr>
        <p:sp>
          <p:nvSpPr>
            <p:cNvPr id="8" name="Pie 7"/>
            <p:cNvSpPr/>
            <p:nvPr/>
          </p:nvSpPr>
          <p:spPr>
            <a:xfrm flipH="1" flipV="1">
              <a:off x="1257300" y="5778500"/>
              <a:ext cx="2171700" cy="2171700"/>
            </a:xfrm>
            <a:prstGeom prst="pie">
              <a:avLst>
                <a:gd name="adj1" fmla="val 0"/>
                <a:gd name="adj2" fmla="val 10800000"/>
              </a:avLst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9" name="Group 52"/>
            <p:cNvGrpSpPr/>
            <p:nvPr/>
          </p:nvGrpSpPr>
          <p:grpSpPr>
            <a:xfrm>
              <a:off x="685798" y="0"/>
              <a:ext cx="8001004" cy="6855714"/>
              <a:chOff x="685798" y="0"/>
              <a:chExt cx="8001004" cy="6855714"/>
            </a:xfrm>
          </p:grpSpPr>
          <p:sp>
            <p:nvSpPr>
              <p:cNvPr id="10" name="Freeform 9"/>
              <p:cNvSpPr/>
              <p:nvPr/>
            </p:nvSpPr>
            <p:spPr>
              <a:xfrm>
                <a:off x="685798" y="5880101"/>
                <a:ext cx="1143001" cy="975613"/>
              </a:xfrm>
              <a:custGeom>
                <a:avLst/>
                <a:gdLst>
                  <a:gd name="connsiteX0" fmla="*/ 0 w 1143000"/>
                  <a:gd name="connsiteY0" fmla="*/ 571500 h 1143000"/>
                  <a:gd name="connsiteX1" fmla="*/ 167389 w 1143000"/>
                  <a:gd name="connsiteY1" fmla="*/ 167389 h 1143000"/>
                  <a:gd name="connsiteX2" fmla="*/ 571501 w 1143000"/>
                  <a:gd name="connsiteY2" fmla="*/ 1 h 1143000"/>
                  <a:gd name="connsiteX3" fmla="*/ 975612 w 1143000"/>
                  <a:gd name="connsiteY3" fmla="*/ 167390 h 1143000"/>
                  <a:gd name="connsiteX4" fmla="*/ 1143000 w 1143000"/>
                  <a:gd name="connsiteY4" fmla="*/ 571502 h 1143000"/>
                  <a:gd name="connsiteX5" fmla="*/ 975611 w 1143000"/>
                  <a:gd name="connsiteY5" fmla="*/ 975614 h 1143000"/>
                  <a:gd name="connsiteX6" fmla="*/ 571499 w 1143000"/>
                  <a:gd name="connsiteY6" fmla="*/ 1143002 h 1143000"/>
                  <a:gd name="connsiteX7" fmla="*/ 167387 w 1143000"/>
                  <a:gd name="connsiteY7" fmla="*/ 975613 h 1143000"/>
                  <a:gd name="connsiteX8" fmla="*/ -1 w 1143000"/>
                  <a:gd name="connsiteY8" fmla="*/ 571501 h 1143000"/>
                  <a:gd name="connsiteX9" fmla="*/ 0 w 1143000"/>
                  <a:gd name="connsiteY9" fmla="*/ 571500 h 1143000"/>
                  <a:gd name="connsiteX0" fmla="*/ 1 w 1143001"/>
                  <a:gd name="connsiteY0" fmla="*/ 571499 h 1042965"/>
                  <a:gd name="connsiteX1" fmla="*/ 167390 w 1143001"/>
                  <a:gd name="connsiteY1" fmla="*/ 167388 h 1042965"/>
                  <a:gd name="connsiteX2" fmla="*/ 571502 w 1143001"/>
                  <a:gd name="connsiteY2" fmla="*/ 0 h 1042965"/>
                  <a:gd name="connsiteX3" fmla="*/ 975613 w 1143001"/>
                  <a:gd name="connsiteY3" fmla="*/ 167389 h 1042965"/>
                  <a:gd name="connsiteX4" fmla="*/ 1143001 w 1143001"/>
                  <a:gd name="connsiteY4" fmla="*/ 571501 h 1042965"/>
                  <a:gd name="connsiteX5" fmla="*/ 975612 w 1143001"/>
                  <a:gd name="connsiteY5" fmla="*/ 975613 h 1042965"/>
                  <a:gd name="connsiteX6" fmla="*/ 167388 w 1143001"/>
                  <a:gd name="connsiteY6" fmla="*/ 975612 h 1042965"/>
                  <a:gd name="connsiteX7" fmla="*/ 0 w 1143001"/>
                  <a:gd name="connsiteY7" fmla="*/ 571500 h 1042965"/>
                  <a:gd name="connsiteX8" fmla="*/ 1 w 1143001"/>
                  <a:gd name="connsiteY8" fmla="*/ 571499 h 1042965"/>
                  <a:gd name="connsiteX0" fmla="*/ 1 w 1143001"/>
                  <a:gd name="connsiteY0" fmla="*/ 571499 h 975613"/>
                  <a:gd name="connsiteX1" fmla="*/ 167390 w 1143001"/>
                  <a:gd name="connsiteY1" fmla="*/ 167388 h 975613"/>
                  <a:gd name="connsiteX2" fmla="*/ 571502 w 1143001"/>
                  <a:gd name="connsiteY2" fmla="*/ 0 h 975613"/>
                  <a:gd name="connsiteX3" fmla="*/ 975613 w 1143001"/>
                  <a:gd name="connsiteY3" fmla="*/ 167389 h 975613"/>
                  <a:gd name="connsiteX4" fmla="*/ 1143001 w 1143001"/>
                  <a:gd name="connsiteY4" fmla="*/ 571501 h 975613"/>
                  <a:gd name="connsiteX5" fmla="*/ 975612 w 1143001"/>
                  <a:gd name="connsiteY5" fmla="*/ 975613 h 975613"/>
                  <a:gd name="connsiteX6" fmla="*/ 167388 w 1143001"/>
                  <a:gd name="connsiteY6" fmla="*/ 975612 h 975613"/>
                  <a:gd name="connsiteX7" fmla="*/ 0 w 1143001"/>
                  <a:gd name="connsiteY7" fmla="*/ 571500 h 975613"/>
                  <a:gd name="connsiteX8" fmla="*/ 1 w 1143001"/>
                  <a:gd name="connsiteY8" fmla="*/ 571499 h 9756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1" h="975613">
                    <a:moveTo>
                      <a:pt x="1" y="571499"/>
                    </a:moveTo>
                    <a:cubicBezTo>
                      <a:pt x="1" y="419928"/>
                      <a:pt x="60213" y="274564"/>
                      <a:pt x="167390" y="167388"/>
                    </a:cubicBezTo>
                    <a:cubicBezTo>
                      <a:pt x="274567" y="60211"/>
                      <a:pt x="419931" y="0"/>
                      <a:pt x="571502" y="0"/>
                    </a:cubicBezTo>
                    <a:cubicBezTo>
                      <a:pt x="723073" y="0"/>
                      <a:pt x="868437" y="60212"/>
                      <a:pt x="975613" y="167389"/>
                    </a:cubicBezTo>
                    <a:cubicBezTo>
                      <a:pt x="1082790" y="274566"/>
                      <a:pt x="1143001" y="419930"/>
                      <a:pt x="1143001" y="571501"/>
                    </a:cubicBezTo>
                    <a:cubicBezTo>
                      <a:pt x="1143001" y="723072"/>
                      <a:pt x="1138214" y="908261"/>
                      <a:pt x="975612" y="975613"/>
                    </a:cubicBezTo>
                    <a:lnTo>
                      <a:pt x="167388" y="975612"/>
                    </a:lnTo>
                    <a:cubicBezTo>
                      <a:pt x="60211" y="868435"/>
                      <a:pt x="0" y="723071"/>
                      <a:pt x="0" y="571500"/>
                    </a:cubicBezTo>
                    <a:lnTo>
                      <a:pt x="1" y="571499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2590800" y="5181600"/>
                <a:ext cx="914400" cy="9144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838200" y="5791200"/>
                <a:ext cx="457200" cy="457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2362200" y="5943600"/>
                <a:ext cx="762000" cy="762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676400" y="5626100"/>
                <a:ext cx="457200" cy="457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981200" y="5334000"/>
                <a:ext cx="355600" cy="3556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943100" y="5562600"/>
                <a:ext cx="431800" cy="4318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2362200" y="5029200"/>
                <a:ext cx="762000" cy="762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3009900" y="4419600"/>
                <a:ext cx="355600" cy="3556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2971800" y="4648200"/>
                <a:ext cx="431800" cy="4318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3314700" y="4724400"/>
                <a:ext cx="203200" cy="2032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3619500" y="5029200"/>
                <a:ext cx="203200" cy="203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384300" y="5486400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3505200" y="5257800"/>
                <a:ext cx="203200" cy="203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1295400" y="5664200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1447800" y="5511800"/>
                <a:ext cx="127000" cy="127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1600200" y="5486400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3352800" y="5943600"/>
                <a:ext cx="533400" cy="5334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8" name="Freeform 27"/>
              <p:cNvSpPr/>
              <p:nvPr/>
            </p:nvSpPr>
            <p:spPr>
              <a:xfrm flipV="1">
                <a:off x="5486400" y="0"/>
                <a:ext cx="1143001" cy="975613"/>
              </a:xfrm>
              <a:custGeom>
                <a:avLst/>
                <a:gdLst>
                  <a:gd name="connsiteX0" fmla="*/ 0 w 1143000"/>
                  <a:gd name="connsiteY0" fmla="*/ 571500 h 1143000"/>
                  <a:gd name="connsiteX1" fmla="*/ 167389 w 1143000"/>
                  <a:gd name="connsiteY1" fmla="*/ 167389 h 1143000"/>
                  <a:gd name="connsiteX2" fmla="*/ 571501 w 1143000"/>
                  <a:gd name="connsiteY2" fmla="*/ 1 h 1143000"/>
                  <a:gd name="connsiteX3" fmla="*/ 975612 w 1143000"/>
                  <a:gd name="connsiteY3" fmla="*/ 167390 h 1143000"/>
                  <a:gd name="connsiteX4" fmla="*/ 1143000 w 1143000"/>
                  <a:gd name="connsiteY4" fmla="*/ 571502 h 1143000"/>
                  <a:gd name="connsiteX5" fmla="*/ 975611 w 1143000"/>
                  <a:gd name="connsiteY5" fmla="*/ 975614 h 1143000"/>
                  <a:gd name="connsiteX6" fmla="*/ 571499 w 1143000"/>
                  <a:gd name="connsiteY6" fmla="*/ 1143002 h 1143000"/>
                  <a:gd name="connsiteX7" fmla="*/ 167387 w 1143000"/>
                  <a:gd name="connsiteY7" fmla="*/ 975613 h 1143000"/>
                  <a:gd name="connsiteX8" fmla="*/ -1 w 1143000"/>
                  <a:gd name="connsiteY8" fmla="*/ 571501 h 1143000"/>
                  <a:gd name="connsiteX9" fmla="*/ 0 w 1143000"/>
                  <a:gd name="connsiteY9" fmla="*/ 571500 h 1143000"/>
                  <a:gd name="connsiteX0" fmla="*/ 1 w 1143001"/>
                  <a:gd name="connsiteY0" fmla="*/ 571499 h 1042965"/>
                  <a:gd name="connsiteX1" fmla="*/ 167390 w 1143001"/>
                  <a:gd name="connsiteY1" fmla="*/ 167388 h 1042965"/>
                  <a:gd name="connsiteX2" fmla="*/ 571502 w 1143001"/>
                  <a:gd name="connsiteY2" fmla="*/ 0 h 1042965"/>
                  <a:gd name="connsiteX3" fmla="*/ 975613 w 1143001"/>
                  <a:gd name="connsiteY3" fmla="*/ 167389 h 1042965"/>
                  <a:gd name="connsiteX4" fmla="*/ 1143001 w 1143001"/>
                  <a:gd name="connsiteY4" fmla="*/ 571501 h 1042965"/>
                  <a:gd name="connsiteX5" fmla="*/ 975612 w 1143001"/>
                  <a:gd name="connsiteY5" fmla="*/ 975613 h 1042965"/>
                  <a:gd name="connsiteX6" fmla="*/ 167388 w 1143001"/>
                  <a:gd name="connsiteY6" fmla="*/ 975612 h 1042965"/>
                  <a:gd name="connsiteX7" fmla="*/ 0 w 1143001"/>
                  <a:gd name="connsiteY7" fmla="*/ 571500 h 1042965"/>
                  <a:gd name="connsiteX8" fmla="*/ 1 w 1143001"/>
                  <a:gd name="connsiteY8" fmla="*/ 571499 h 1042965"/>
                  <a:gd name="connsiteX0" fmla="*/ 1 w 1143001"/>
                  <a:gd name="connsiteY0" fmla="*/ 571499 h 975613"/>
                  <a:gd name="connsiteX1" fmla="*/ 167390 w 1143001"/>
                  <a:gd name="connsiteY1" fmla="*/ 167388 h 975613"/>
                  <a:gd name="connsiteX2" fmla="*/ 571502 w 1143001"/>
                  <a:gd name="connsiteY2" fmla="*/ 0 h 975613"/>
                  <a:gd name="connsiteX3" fmla="*/ 975613 w 1143001"/>
                  <a:gd name="connsiteY3" fmla="*/ 167389 h 975613"/>
                  <a:gd name="connsiteX4" fmla="*/ 1143001 w 1143001"/>
                  <a:gd name="connsiteY4" fmla="*/ 571501 h 975613"/>
                  <a:gd name="connsiteX5" fmla="*/ 975612 w 1143001"/>
                  <a:gd name="connsiteY5" fmla="*/ 975613 h 975613"/>
                  <a:gd name="connsiteX6" fmla="*/ 167388 w 1143001"/>
                  <a:gd name="connsiteY6" fmla="*/ 975612 h 975613"/>
                  <a:gd name="connsiteX7" fmla="*/ 0 w 1143001"/>
                  <a:gd name="connsiteY7" fmla="*/ 571500 h 975613"/>
                  <a:gd name="connsiteX8" fmla="*/ 1 w 1143001"/>
                  <a:gd name="connsiteY8" fmla="*/ 571499 h 9756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1" h="975613">
                    <a:moveTo>
                      <a:pt x="1" y="571499"/>
                    </a:moveTo>
                    <a:cubicBezTo>
                      <a:pt x="1" y="419928"/>
                      <a:pt x="60213" y="274564"/>
                      <a:pt x="167390" y="167388"/>
                    </a:cubicBezTo>
                    <a:cubicBezTo>
                      <a:pt x="274567" y="60211"/>
                      <a:pt x="419931" y="0"/>
                      <a:pt x="571502" y="0"/>
                    </a:cubicBezTo>
                    <a:cubicBezTo>
                      <a:pt x="723073" y="0"/>
                      <a:pt x="868437" y="60212"/>
                      <a:pt x="975613" y="167389"/>
                    </a:cubicBezTo>
                    <a:cubicBezTo>
                      <a:pt x="1082790" y="274566"/>
                      <a:pt x="1143001" y="419930"/>
                      <a:pt x="1143001" y="571501"/>
                    </a:cubicBezTo>
                    <a:cubicBezTo>
                      <a:pt x="1143001" y="723072"/>
                      <a:pt x="1138214" y="908261"/>
                      <a:pt x="975612" y="975613"/>
                    </a:cubicBezTo>
                    <a:lnTo>
                      <a:pt x="167388" y="975612"/>
                    </a:lnTo>
                    <a:cubicBezTo>
                      <a:pt x="60211" y="868435"/>
                      <a:pt x="0" y="723071"/>
                      <a:pt x="0" y="571500"/>
                    </a:cubicBezTo>
                    <a:lnTo>
                      <a:pt x="1" y="571499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9" name="Oval 28"/>
              <p:cNvSpPr/>
              <p:nvPr/>
            </p:nvSpPr>
            <p:spPr>
              <a:xfrm flipV="1">
                <a:off x="7391402" y="759714"/>
                <a:ext cx="914400" cy="9144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0" name="Oval 29"/>
              <p:cNvSpPr/>
              <p:nvPr/>
            </p:nvSpPr>
            <p:spPr>
              <a:xfrm flipV="1">
                <a:off x="5638802" y="607314"/>
                <a:ext cx="457200" cy="4572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1" name="Oval 30"/>
              <p:cNvSpPr/>
              <p:nvPr/>
            </p:nvSpPr>
            <p:spPr>
              <a:xfrm flipV="1">
                <a:off x="7162802" y="150114"/>
                <a:ext cx="762000" cy="762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2" name="Oval 31"/>
              <p:cNvSpPr/>
              <p:nvPr/>
            </p:nvSpPr>
            <p:spPr>
              <a:xfrm flipV="1">
                <a:off x="6477002" y="772414"/>
                <a:ext cx="457200" cy="4572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3" name="Oval 32"/>
              <p:cNvSpPr/>
              <p:nvPr/>
            </p:nvSpPr>
            <p:spPr>
              <a:xfrm flipV="1">
                <a:off x="6781802" y="1166114"/>
                <a:ext cx="355600" cy="3556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4" name="Oval 33"/>
              <p:cNvSpPr/>
              <p:nvPr/>
            </p:nvSpPr>
            <p:spPr>
              <a:xfrm flipV="1">
                <a:off x="6743702" y="861314"/>
                <a:ext cx="431800" cy="4318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5" name="Oval 34"/>
              <p:cNvSpPr/>
              <p:nvPr/>
            </p:nvSpPr>
            <p:spPr>
              <a:xfrm flipV="1">
                <a:off x="7162802" y="1064514"/>
                <a:ext cx="762000" cy="762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6" name="Oval 35"/>
              <p:cNvSpPr/>
              <p:nvPr/>
            </p:nvSpPr>
            <p:spPr>
              <a:xfrm flipV="1">
                <a:off x="7810502" y="2080514"/>
                <a:ext cx="355600" cy="3556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7" name="Oval 36"/>
              <p:cNvSpPr/>
              <p:nvPr/>
            </p:nvSpPr>
            <p:spPr>
              <a:xfrm flipV="1">
                <a:off x="7772402" y="1775714"/>
                <a:ext cx="431800" cy="4318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8" name="Oval 37"/>
              <p:cNvSpPr/>
              <p:nvPr/>
            </p:nvSpPr>
            <p:spPr>
              <a:xfrm flipV="1">
                <a:off x="8115302" y="1928114"/>
                <a:ext cx="203200" cy="2032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9" name="Oval 38"/>
              <p:cNvSpPr/>
              <p:nvPr/>
            </p:nvSpPr>
            <p:spPr>
              <a:xfrm flipV="1">
                <a:off x="8420102" y="1623314"/>
                <a:ext cx="203200" cy="203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40" name="Oval 39"/>
              <p:cNvSpPr/>
              <p:nvPr/>
            </p:nvSpPr>
            <p:spPr>
              <a:xfrm flipV="1">
                <a:off x="6184902" y="1242314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41" name="Oval 40"/>
              <p:cNvSpPr/>
              <p:nvPr/>
            </p:nvSpPr>
            <p:spPr>
              <a:xfrm flipV="1">
                <a:off x="8305802" y="1394714"/>
                <a:ext cx="203200" cy="203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42" name="Oval 41"/>
              <p:cNvSpPr/>
              <p:nvPr/>
            </p:nvSpPr>
            <p:spPr>
              <a:xfrm flipV="1">
                <a:off x="6096002" y="1064514"/>
                <a:ext cx="127000" cy="127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43" name="Oval 42"/>
              <p:cNvSpPr/>
              <p:nvPr/>
            </p:nvSpPr>
            <p:spPr>
              <a:xfrm flipV="1">
                <a:off x="6248402" y="1216914"/>
                <a:ext cx="127000" cy="127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44" name="Oval 43"/>
              <p:cNvSpPr/>
              <p:nvPr/>
            </p:nvSpPr>
            <p:spPr>
              <a:xfrm flipV="1">
                <a:off x="6400802" y="1242314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45" name="Oval 44"/>
              <p:cNvSpPr/>
              <p:nvPr/>
            </p:nvSpPr>
            <p:spPr>
              <a:xfrm flipV="1">
                <a:off x="8153402" y="378714"/>
                <a:ext cx="533400" cy="5334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</p:grpSp>
      <p:sp>
        <p:nvSpPr>
          <p:cNvPr id="46" name="Oval 45"/>
          <p:cNvSpPr/>
          <p:nvPr/>
        </p:nvSpPr>
        <p:spPr>
          <a:xfrm>
            <a:off x="8636000" y="6589059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8788400" y="6589059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8940800" y="6589059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 Pictures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2133600" cy="3048000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 anchor="b">
            <a:noAutofit/>
          </a:bodyPr>
          <a:lstStyle>
            <a:lvl1pPr algn="l">
              <a:defRPr sz="4000" kern="1200" spc="20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648200"/>
            <a:ext cx="3200400" cy="1524000"/>
          </a:xfrm>
        </p:spPr>
        <p:txBody>
          <a:bodyPr lIns="0" rIns="0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7513-85CE-4480-9B2D-B3566C2A37B1}" type="datetimeFigureOut">
              <a:rPr lang="cs-CZ" smtClean="0"/>
              <a:t>6.3.2011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D0377-7F58-452F-85F0-6C31060AF786}" type="slidenum">
              <a:rPr lang="cs-CZ" smtClean="0"/>
              <a:t>‹#›</a:t>
            </a:fld>
            <a:endParaRPr lang="cs-CZ"/>
          </a:p>
        </p:txBody>
      </p:sp>
      <p:grpSp>
        <p:nvGrpSpPr>
          <p:cNvPr id="22" name="Group 21"/>
          <p:cNvGrpSpPr/>
          <p:nvPr/>
        </p:nvGrpSpPr>
        <p:grpSpPr>
          <a:xfrm>
            <a:off x="3775364" y="2133600"/>
            <a:ext cx="5368636" cy="4724400"/>
            <a:chOff x="0" y="0"/>
            <a:chExt cx="2222500" cy="1955800"/>
          </a:xfrm>
        </p:grpSpPr>
        <p:sp>
          <p:nvSpPr>
            <p:cNvPr id="8" name="Oval 7"/>
            <p:cNvSpPr/>
            <p:nvPr/>
          </p:nvSpPr>
          <p:spPr>
            <a:xfrm>
              <a:off x="685800" y="152400"/>
              <a:ext cx="914400" cy="9144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81000" y="1206500"/>
              <a:ext cx="457200" cy="457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685800" y="914400"/>
              <a:ext cx="355600" cy="3556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47700" y="11430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57200" y="0"/>
              <a:ext cx="762000" cy="762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Oval 12"/>
            <p:cNvSpPr/>
            <p:nvPr/>
          </p:nvSpPr>
          <p:spPr>
            <a:xfrm>
              <a:off x="1714500" y="0"/>
              <a:ext cx="355600" cy="3556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Oval 13"/>
            <p:cNvSpPr/>
            <p:nvPr/>
          </p:nvSpPr>
          <p:spPr>
            <a:xfrm>
              <a:off x="1676400" y="2286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019300" y="304800"/>
              <a:ext cx="203200" cy="2032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1028700" y="15240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Oval 16"/>
            <p:cNvSpPr/>
            <p:nvPr/>
          </p:nvSpPr>
          <p:spPr>
            <a:xfrm>
              <a:off x="889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Oval 17"/>
            <p:cNvSpPr/>
            <p:nvPr/>
          </p:nvSpPr>
          <p:spPr>
            <a:xfrm>
              <a:off x="914400" y="17526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Oval 18"/>
            <p:cNvSpPr/>
            <p:nvPr/>
          </p:nvSpPr>
          <p:spPr>
            <a:xfrm>
              <a:off x="0" y="12446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152400" y="1092200"/>
              <a:ext cx="127000" cy="1270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048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4" name="Picture Placeholder 2"/>
          <p:cNvSpPr>
            <a:spLocks noGrp="1"/>
          </p:cNvSpPr>
          <p:nvPr>
            <p:ph type="pic" idx="1"/>
          </p:nvPr>
        </p:nvSpPr>
        <p:spPr>
          <a:xfrm>
            <a:off x="5638800" y="8382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/>
          </a:p>
        </p:txBody>
      </p:sp>
      <p:sp>
        <p:nvSpPr>
          <p:cNvPr id="25" name="Picture Placeholder 2"/>
          <p:cNvSpPr>
            <a:spLocks noGrp="1"/>
          </p:cNvSpPr>
          <p:nvPr>
            <p:ph type="pic" idx="13"/>
          </p:nvPr>
        </p:nvSpPr>
        <p:spPr>
          <a:xfrm>
            <a:off x="3810000" y="23622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s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2133600" cy="3048000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 anchor="b">
            <a:noAutofit/>
          </a:bodyPr>
          <a:lstStyle>
            <a:lvl1pPr algn="l">
              <a:defRPr sz="4000" kern="1200" spc="20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648200"/>
            <a:ext cx="3200400" cy="1524000"/>
          </a:xfrm>
        </p:spPr>
        <p:txBody>
          <a:bodyPr lIns="0" rIns="0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7513-85CE-4480-9B2D-B3566C2A37B1}" type="datetimeFigureOut">
              <a:rPr lang="cs-CZ" smtClean="0"/>
              <a:t>6.3.2011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D0377-7F58-452F-85F0-6C31060AF786}" type="slidenum">
              <a:rPr lang="cs-CZ" smtClean="0"/>
              <a:t>‹#›</a:t>
            </a:fld>
            <a:endParaRPr lang="cs-CZ"/>
          </a:p>
        </p:txBody>
      </p:sp>
      <p:grpSp>
        <p:nvGrpSpPr>
          <p:cNvPr id="3" name="Group 21"/>
          <p:cNvGrpSpPr/>
          <p:nvPr/>
        </p:nvGrpSpPr>
        <p:grpSpPr>
          <a:xfrm>
            <a:off x="3775364" y="2133600"/>
            <a:ext cx="5368636" cy="4724400"/>
            <a:chOff x="0" y="0"/>
            <a:chExt cx="2222500" cy="1955800"/>
          </a:xfrm>
        </p:grpSpPr>
        <p:sp>
          <p:nvSpPr>
            <p:cNvPr id="8" name="Oval 7"/>
            <p:cNvSpPr/>
            <p:nvPr/>
          </p:nvSpPr>
          <p:spPr>
            <a:xfrm>
              <a:off x="685800" y="152400"/>
              <a:ext cx="914400" cy="9144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81000" y="1206500"/>
              <a:ext cx="457200" cy="457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685800" y="914400"/>
              <a:ext cx="355600" cy="3556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47700" y="11430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57200" y="0"/>
              <a:ext cx="762000" cy="762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Oval 12"/>
            <p:cNvSpPr/>
            <p:nvPr/>
          </p:nvSpPr>
          <p:spPr>
            <a:xfrm>
              <a:off x="1714500" y="0"/>
              <a:ext cx="355600" cy="3556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Oval 13"/>
            <p:cNvSpPr/>
            <p:nvPr/>
          </p:nvSpPr>
          <p:spPr>
            <a:xfrm>
              <a:off x="1676400" y="2286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019300" y="304800"/>
              <a:ext cx="203200" cy="2032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1028700" y="15240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Oval 16"/>
            <p:cNvSpPr/>
            <p:nvPr/>
          </p:nvSpPr>
          <p:spPr>
            <a:xfrm>
              <a:off x="889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Oval 17"/>
            <p:cNvSpPr/>
            <p:nvPr/>
          </p:nvSpPr>
          <p:spPr>
            <a:xfrm>
              <a:off x="914400" y="17526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Oval 18"/>
            <p:cNvSpPr/>
            <p:nvPr/>
          </p:nvSpPr>
          <p:spPr>
            <a:xfrm>
              <a:off x="0" y="12446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152400" y="1092200"/>
              <a:ext cx="127000" cy="1270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048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2" name="Picture Placeholder 2"/>
          <p:cNvSpPr>
            <a:spLocks noGrp="1"/>
          </p:cNvSpPr>
          <p:nvPr>
            <p:ph type="pic" idx="1"/>
          </p:nvPr>
        </p:nvSpPr>
        <p:spPr>
          <a:xfrm>
            <a:off x="5715000" y="762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/>
          </a:p>
        </p:txBody>
      </p:sp>
      <p:sp>
        <p:nvSpPr>
          <p:cNvPr id="23" name="Picture Placeholder 2"/>
          <p:cNvSpPr>
            <a:spLocks noGrp="1"/>
          </p:cNvSpPr>
          <p:nvPr>
            <p:ph type="pic" idx="13"/>
          </p:nvPr>
        </p:nvSpPr>
        <p:spPr>
          <a:xfrm>
            <a:off x="3810000" y="23622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/>
          </a:p>
        </p:txBody>
      </p:sp>
      <p:sp>
        <p:nvSpPr>
          <p:cNvPr id="24" name="Picture Placeholder 2"/>
          <p:cNvSpPr>
            <a:spLocks noGrp="1"/>
          </p:cNvSpPr>
          <p:nvPr>
            <p:ph type="pic" idx="14"/>
          </p:nvPr>
        </p:nvSpPr>
        <p:spPr>
          <a:xfrm>
            <a:off x="2667000" y="3810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7513-85CE-4480-9B2D-B3566C2A37B1}" type="datetimeFigureOut">
              <a:rPr lang="cs-CZ" smtClean="0"/>
              <a:t>6.3.2011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D0377-7F58-452F-85F0-6C31060AF786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7513-85CE-4480-9B2D-B3566C2A37B1}" type="datetimeFigureOut">
              <a:rPr lang="cs-CZ" smtClean="0"/>
              <a:t>6.3.2011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D0377-7F58-452F-85F0-6C31060AF78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7513-85CE-4480-9B2D-B3566C2A37B1}" type="datetimeFigureOut">
              <a:rPr lang="cs-CZ" smtClean="0"/>
              <a:t>6.3.2011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D0377-7F58-452F-85F0-6C31060AF786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7513-85CE-4480-9B2D-B3566C2A37B1}" type="datetimeFigureOut">
              <a:rPr lang="cs-CZ" smtClean="0"/>
              <a:t>6.3.2011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D0377-7F58-452F-85F0-6C31060AF786}" type="slidenum">
              <a:rPr lang="cs-CZ" smtClean="0"/>
              <a:t>‹#›</a:t>
            </a:fld>
            <a:endParaRPr lang="cs-CZ"/>
          </a:p>
        </p:txBody>
      </p:sp>
      <p:grpSp>
        <p:nvGrpSpPr>
          <p:cNvPr id="7" name="Group 6"/>
          <p:cNvGrpSpPr/>
          <p:nvPr/>
        </p:nvGrpSpPr>
        <p:grpSpPr>
          <a:xfrm>
            <a:off x="4592782" y="2133600"/>
            <a:ext cx="3865418" cy="4172197"/>
            <a:chOff x="0" y="0"/>
            <a:chExt cx="1600200" cy="1727200"/>
          </a:xfrm>
        </p:grpSpPr>
        <p:sp>
          <p:nvSpPr>
            <p:cNvPr id="8" name="Oval 7"/>
            <p:cNvSpPr/>
            <p:nvPr/>
          </p:nvSpPr>
          <p:spPr>
            <a:xfrm>
              <a:off x="685800" y="152400"/>
              <a:ext cx="914400" cy="9144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81000" y="1206500"/>
              <a:ext cx="457200" cy="457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685800" y="914400"/>
              <a:ext cx="355600" cy="3556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47700" y="11430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57200" y="0"/>
              <a:ext cx="762000" cy="762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Oval 15"/>
            <p:cNvSpPr/>
            <p:nvPr/>
          </p:nvSpPr>
          <p:spPr>
            <a:xfrm>
              <a:off x="1028700" y="15240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Oval 16"/>
            <p:cNvSpPr/>
            <p:nvPr/>
          </p:nvSpPr>
          <p:spPr>
            <a:xfrm>
              <a:off x="889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Oval 18"/>
            <p:cNvSpPr/>
            <p:nvPr/>
          </p:nvSpPr>
          <p:spPr>
            <a:xfrm>
              <a:off x="0" y="12446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152400" y="1092200"/>
              <a:ext cx="127000" cy="1270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048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609600" y="990600"/>
            <a:ext cx="1179761" cy="1356814"/>
            <a:chOff x="266700" y="914400"/>
            <a:chExt cx="1179761" cy="1356814"/>
          </a:xfrm>
        </p:grpSpPr>
        <p:sp>
          <p:nvSpPr>
            <p:cNvPr id="23" name="Oval 22"/>
            <p:cNvSpPr/>
            <p:nvPr/>
          </p:nvSpPr>
          <p:spPr>
            <a:xfrm>
              <a:off x="555812" y="1380565"/>
              <a:ext cx="890649" cy="890649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" name="Oval 25"/>
            <p:cNvSpPr/>
            <p:nvPr/>
          </p:nvSpPr>
          <p:spPr>
            <a:xfrm flipV="1">
              <a:off x="304800" y="1219200"/>
              <a:ext cx="355600" cy="3556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7" name="Oval 26"/>
            <p:cNvSpPr/>
            <p:nvPr/>
          </p:nvSpPr>
          <p:spPr>
            <a:xfrm flipV="1">
              <a:off x="266700" y="914400"/>
              <a:ext cx="431800" cy="4318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8" name="Oval 27"/>
            <p:cNvSpPr/>
            <p:nvPr/>
          </p:nvSpPr>
          <p:spPr>
            <a:xfrm flipV="1">
              <a:off x="609600" y="1066800"/>
              <a:ext cx="203200" cy="2032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4400" y="2590800"/>
            <a:ext cx="1905000" cy="1905000"/>
          </a:xfrm>
          <a:prstGeom prst="ellipse">
            <a:avLst/>
          </a:prstGeom>
          <a:solidFill>
            <a:schemeClr val="tx2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7086600" cy="1472184"/>
          </a:xfrm>
        </p:spPr>
        <p:txBody>
          <a:bodyPr anchor="ctr" anchorCtr="0">
            <a:normAutofit/>
          </a:bodyPr>
          <a:lstStyle>
            <a:lvl1pPr algn="l">
              <a:defRPr sz="3600" b="0" cap="none" baseline="0"/>
            </a:lvl1pPr>
          </a:lstStyle>
          <a:p>
            <a:r>
              <a:rPr lang="cs-CZ" smtClean="0"/>
              <a:t>Kliknutím lze upravit styl.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953" y="1752600"/>
            <a:ext cx="3429000" cy="3886200"/>
          </a:xfrm>
          <a:prstGeom prst="ellipse">
            <a:avLst/>
          </a:prstGeom>
          <a:solidFill>
            <a:schemeClr val="tx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vert="horz" lIns="45720" tIns="45720" rIns="4572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indent="-228600" algn="l" defTabSz="91440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indent="-22860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indent="-22860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indent="-22860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indent="-22860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362200"/>
            <a:ext cx="3429000" cy="3886200"/>
          </a:xfrm>
          <a:prstGeom prst="ellipse">
            <a:avLst/>
          </a:prstGeom>
          <a:solidFill>
            <a:schemeClr val="tx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vert="horz" lIns="45720" tIns="45720" rIns="4572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indent="-228600" algn="l" defTabSz="914400" rtl="0" eaLnBrk="1" latinLnBrk="0" hangingPunct="1">
              <a:buFont typeface="Wingdings" pitchFamily="2" charset="2"/>
              <a:buChar char="l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indent="-228600" algn="l" defTabSz="914400" rtl="0" eaLnBrk="1" latinLnBrk="0" hangingPunct="1">
              <a:buFont typeface="Arial" pitchFamily="34" charset="0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indent="-228600" algn="l" defTabSz="914400" rtl="0" eaLnBrk="1" latinLnBrk="0" hangingPunct="1">
              <a:buFont typeface="Wingdings" pitchFamily="2" charset="2"/>
              <a:buChar char="l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indent="-228600" algn="l" defTabSz="914400" rtl="0" eaLnBrk="1" latinLnBrk="0" hangingPunct="1">
              <a:buFont typeface="Arial" pitchFamily="34" charset="0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indent="-228600" algn="l" defTabSz="914400" rtl="0" eaLnBrk="1" latinLnBrk="0" hangingPunct="1">
              <a:buFont typeface="Wingdings" pitchFamily="2" charset="2"/>
              <a:buChar char="l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7513-85CE-4480-9B2D-B3566C2A37B1}" type="datetimeFigureOut">
              <a:rPr lang="cs-CZ" smtClean="0"/>
              <a:t>6.3.2011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D0377-7F58-452F-85F0-6C31060AF786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66294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6200000">
            <a:off x="-870003" y="3147219"/>
            <a:ext cx="3429000" cy="639762"/>
          </a:xfrm>
          <a:prstGeom prst="rect">
            <a:avLst/>
          </a:prstGeom>
          <a:noFill/>
        </p:spPr>
        <p:txBody>
          <a:bodyPr anchor="ctr" anchorCtr="0">
            <a:scene3d>
              <a:camera prst="orthographicFront"/>
              <a:lightRig rig="threePt" dir="t"/>
            </a:scene3d>
            <a:sp3d extrusionH="25400">
              <a:bevelT w="12700" h="12700"/>
              <a:extrusionClr>
                <a:schemeClr val="bg1">
                  <a:lumMod val="10000"/>
                  <a:lumOff val="90000"/>
                </a:schemeClr>
              </a:extrusionClr>
            </a:sp3d>
          </a:bodyPr>
          <a:lstStyle>
            <a:lvl1pPr marL="0" indent="0" algn="ctr">
              <a:buNone/>
              <a:defRPr sz="1800" b="0"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6800" y="1755648"/>
            <a:ext cx="3200400" cy="3429000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16200000">
            <a:off x="3259278" y="3756819"/>
            <a:ext cx="3429000" cy="639762"/>
          </a:xfrm>
          <a:prstGeom prst="rect">
            <a:avLst/>
          </a:prstGeom>
          <a:noFill/>
        </p:spPr>
        <p:txBody>
          <a:bodyPr anchor="ctr" anchorCtr="0">
            <a:scene3d>
              <a:camera prst="orthographicFront"/>
              <a:lightRig rig="threePt" dir="t"/>
            </a:scene3d>
            <a:sp3d extrusionH="25400">
              <a:bevelT w="12700" h="12700"/>
              <a:extrusionClr>
                <a:schemeClr val="bg1">
                  <a:lumMod val="10000"/>
                  <a:lumOff val="90000"/>
                </a:schemeClr>
              </a:extrusionClr>
            </a:sp3d>
          </a:bodyPr>
          <a:lstStyle>
            <a:lvl1pPr marL="0" indent="0" algn="ctr">
              <a:buNone/>
              <a:defRPr sz="1800" b="0"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600" y="2359152"/>
            <a:ext cx="3200400" cy="3429000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7513-85CE-4480-9B2D-B3566C2A37B1}" type="datetimeFigureOut">
              <a:rPr lang="cs-CZ" smtClean="0"/>
              <a:t>6.3.2011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D0377-7F58-452F-85F0-6C31060AF786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7513-85CE-4480-9B2D-B3566C2A37B1}" type="datetimeFigureOut">
              <a:rPr lang="cs-CZ" smtClean="0"/>
              <a:t>6.3.2011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D0377-7F58-452F-85F0-6C31060AF786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7513-85CE-4480-9B2D-B3566C2A37B1}" type="datetimeFigureOut">
              <a:rPr lang="cs-CZ" smtClean="0"/>
              <a:t>6.3.2011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D0377-7F58-452F-85F0-6C31060AF786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4048"/>
            <a:ext cx="2130552" cy="3044952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 vert="horz" lIns="91440" tIns="45720" rIns="91440" bIns="45720" rtlCol="0" anchor="b">
            <a:noAutofit/>
            <a:scene3d>
              <a:camera prst="orthographicFront"/>
              <a:lightRig rig="threePt" dir="t"/>
            </a:scene3d>
            <a:sp3d extrusionH="25400">
              <a:bevelT w="12700" h="12700"/>
              <a:extrusionClr>
                <a:schemeClr val="bg1">
                  <a:lumMod val="10000"/>
                  <a:lumOff val="90000"/>
                </a:schemeClr>
              </a:extrusionClr>
            </a:sp3d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20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7513-85CE-4480-9B2D-B3566C2A37B1}" type="datetimeFigureOut">
              <a:rPr lang="cs-CZ" smtClean="0"/>
              <a:t>6.3.2011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D0377-7F58-452F-85F0-6C31060AF786}" type="slidenum">
              <a:rPr lang="cs-CZ" smtClean="0"/>
              <a:t>‹#›</a:t>
            </a:fld>
            <a:endParaRPr lang="cs-CZ"/>
          </a:p>
        </p:txBody>
      </p:sp>
      <p:grpSp>
        <p:nvGrpSpPr>
          <p:cNvPr id="23" name="Group 22"/>
          <p:cNvGrpSpPr/>
          <p:nvPr/>
        </p:nvGrpSpPr>
        <p:grpSpPr>
          <a:xfrm>
            <a:off x="4695702" y="2133600"/>
            <a:ext cx="4448298" cy="4018808"/>
            <a:chOff x="4695702" y="2133600"/>
            <a:chExt cx="4448298" cy="4018808"/>
          </a:xfrm>
        </p:grpSpPr>
        <p:sp>
          <p:nvSpPr>
            <p:cNvPr id="10" name="Oval 9"/>
            <p:cNvSpPr/>
            <p:nvPr/>
          </p:nvSpPr>
          <p:spPr>
            <a:xfrm>
              <a:off x="4695702" y="5048003"/>
              <a:ext cx="1104405" cy="1104405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7065818" y="4572000"/>
              <a:ext cx="858982" cy="858982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5339938" y="4894613"/>
              <a:ext cx="1043049" cy="1043049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6693725" y="3048000"/>
              <a:ext cx="1840675" cy="1840675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Oval 13"/>
            <p:cNvSpPr/>
            <p:nvPr/>
          </p:nvSpPr>
          <p:spPr>
            <a:xfrm>
              <a:off x="7916883" y="2133600"/>
              <a:ext cx="858982" cy="858982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Oval 14"/>
            <p:cNvSpPr/>
            <p:nvPr/>
          </p:nvSpPr>
          <p:spPr>
            <a:xfrm>
              <a:off x="7824849" y="2685803"/>
              <a:ext cx="1043049" cy="1043049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8653153" y="2869870"/>
              <a:ext cx="490847" cy="490847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6552210" y="5120244"/>
              <a:ext cx="306779" cy="306779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6781800" y="5562600"/>
              <a:ext cx="306779" cy="306779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6705600" y="5181600"/>
              <a:ext cx="306779" cy="306779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7073735" y="5120244"/>
              <a:ext cx="306779" cy="306779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0" y="927847"/>
            <a:ext cx="4114800" cy="4114800"/>
          </a:xfr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45720" tIns="91440" rIns="4572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marL="228600" indent="-228600" algn="l" defTabSz="914400" rtl="0" eaLnBrk="1" latinLnBrk="0" hangingPunct="1">
              <a:spcBef>
                <a:spcPts val="1800"/>
              </a:spcBef>
              <a:buFont typeface="Wingdings" pitchFamily="2" charset="2"/>
              <a:buChar char="l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1175" indent="-228600" algn="l" defTabSz="914400" rtl="0" eaLnBrk="1" latinLnBrk="0" hangingPunct="1">
              <a:spcBef>
                <a:spcPts val="18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06450" indent="-228600" algn="l" defTabSz="914400" rtl="0" eaLnBrk="1" latinLnBrk="0" hangingPunct="1">
              <a:spcBef>
                <a:spcPts val="1800"/>
              </a:spcBef>
              <a:buFont typeface="Wingdings" pitchFamily="2" charset="2"/>
              <a:buChar char="l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89025" indent="-228600" algn="l" defTabSz="914400" rtl="0" eaLnBrk="1" latinLnBrk="0" hangingPunct="1">
              <a:spcBef>
                <a:spcPts val="18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ts val="1800"/>
              </a:spcBef>
              <a:buFont typeface="Wingdings" pitchFamily="2" charset="2"/>
              <a:buChar char="l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/>
          </a:p>
        </p:txBody>
      </p:sp>
      <p:sp>
        <p:nvSpPr>
          <p:cNvPr id="25" name="Oval 24"/>
          <p:cNvSpPr/>
          <p:nvPr/>
        </p:nvSpPr>
        <p:spPr>
          <a:xfrm>
            <a:off x="3886200" y="5638800"/>
            <a:ext cx="304800" cy="3048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4645152"/>
            <a:ext cx="2514600" cy="1600200"/>
          </a:xfrm>
          <a:solidFill>
            <a:schemeClr val="tx2">
              <a:alpha val="20000"/>
            </a:schemeClr>
          </a:solidFill>
          <a:ln>
            <a:noFill/>
          </a:ln>
        </p:spPr>
        <p:txBody>
          <a:bodyPr vert="horz" lIns="0" tIns="45720" rIns="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1800"/>
              </a:spcBef>
              <a:buFont typeface="Wingdings" pitchFamily="2" charset="2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26" name="Oval 25"/>
          <p:cNvSpPr/>
          <p:nvPr/>
        </p:nvSpPr>
        <p:spPr>
          <a:xfrm>
            <a:off x="3319153" y="5147953"/>
            <a:ext cx="186047" cy="186047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3225024" y="5103129"/>
            <a:ext cx="186047" cy="186047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2133600" cy="3048000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 anchor="b">
            <a:noAutofit/>
          </a:bodyPr>
          <a:lstStyle>
            <a:lvl1pPr algn="l">
              <a:defRPr sz="4000" kern="1200" spc="20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648200"/>
            <a:ext cx="3200400" cy="1524000"/>
          </a:xfrm>
        </p:spPr>
        <p:txBody>
          <a:bodyPr lIns="0" rIns="0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7513-85CE-4480-9B2D-B3566C2A37B1}" type="datetimeFigureOut">
              <a:rPr lang="cs-CZ" smtClean="0"/>
              <a:t>6.3.2011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D0377-7F58-452F-85F0-6C31060AF786}" type="slidenum">
              <a:rPr lang="cs-CZ" smtClean="0"/>
              <a:t>‹#›</a:t>
            </a:fld>
            <a:endParaRPr lang="cs-CZ"/>
          </a:p>
        </p:txBody>
      </p:sp>
      <p:grpSp>
        <p:nvGrpSpPr>
          <p:cNvPr id="22" name="Group 21"/>
          <p:cNvGrpSpPr/>
          <p:nvPr/>
        </p:nvGrpSpPr>
        <p:grpSpPr>
          <a:xfrm>
            <a:off x="3775364" y="2133600"/>
            <a:ext cx="5368636" cy="4724400"/>
            <a:chOff x="0" y="0"/>
            <a:chExt cx="2222500" cy="1955800"/>
          </a:xfrm>
        </p:grpSpPr>
        <p:sp>
          <p:nvSpPr>
            <p:cNvPr id="8" name="Oval 7"/>
            <p:cNvSpPr/>
            <p:nvPr/>
          </p:nvSpPr>
          <p:spPr>
            <a:xfrm>
              <a:off x="685800" y="152400"/>
              <a:ext cx="914400" cy="9144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81000" y="1206500"/>
              <a:ext cx="457200" cy="457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685800" y="914400"/>
              <a:ext cx="355600" cy="3556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47700" y="11430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57200" y="0"/>
              <a:ext cx="762000" cy="762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Oval 12"/>
            <p:cNvSpPr/>
            <p:nvPr/>
          </p:nvSpPr>
          <p:spPr>
            <a:xfrm>
              <a:off x="1714500" y="0"/>
              <a:ext cx="355600" cy="3556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Oval 13"/>
            <p:cNvSpPr/>
            <p:nvPr/>
          </p:nvSpPr>
          <p:spPr>
            <a:xfrm>
              <a:off x="1676400" y="2286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019300" y="304800"/>
              <a:ext cx="203200" cy="2032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1028700" y="15240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Oval 16"/>
            <p:cNvSpPr/>
            <p:nvPr/>
          </p:nvSpPr>
          <p:spPr>
            <a:xfrm>
              <a:off x="889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Oval 17"/>
            <p:cNvSpPr/>
            <p:nvPr/>
          </p:nvSpPr>
          <p:spPr>
            <a:xfrm>
              <a:off x="914400" y="17526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Oval 18"/>
            <p:cNvSpPr/>
            <p:nvPr/>
          </p:nvSpPr>
          <p:spPr>
            <a:xfrm>
              <a:off x="0" y="12446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152400" y="1092200"/>
              <a:ext cx="127000" cy="1270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048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685800"/>
            <a:ext cx="4572000" cy="45720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6629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threePt" dir="t"/>
            </a:scene3d>
            <a:sp3d extrusionH="25400">
              <a:bevelT w="12700" h="12700"/>
              <a:extrusionClr>
                <a:schemeClr val="bg1">
                  <a:lumMod val="10000"/>
                  <a:lumOff val="90000"/>
                </a:schemeClr>
              </a:extrusionClr>
            </a:sp3d>
          </a:bodyPr>
          <a:lstStyle/>
          <a:p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800" y="1901952"/>
            <a:ext cx="6629400" cy="4224528"/>
          </a:xfrm>
          <a:prstGeom prst="ellipse">
            <a:avLst/>
          </a:prstGeom>
          <a:solidFill>
            <a:schemeClr val="tx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vert="horz" lIns="45720" tIns="45720" rIns="4572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21824"/>
            <a:ext cx="2133600" cy="2599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47513-85CE-4480-9B2D-B3566C2A37B1}" type="datetimeFigureOut">
              <a:rPr lang="cs-CZ" smtClean="0"/>
              <a:t>6.3.2011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21824"/>
            <a:ext cx="2895600" cy="2599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21824"/>
            <a:ext cx="2133600" cy="2599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D0377-7F58-452F-85F0-6C31060AF786}" type="slidenum">
              <a:rPr lang="cs-CZ" smtClean="0"/>
              <a:t>‹#›</a:t>
            </a:fld>
            <a:endParaRPr lang="cs-CZ"/>
          </a:p>
        </p:txBody>
      </p:sp>
      <p:sp>
        <p:nvSpPr>
          <p:cNvPr id="59" name="Oval 58"/>
          <p:cNvSpPr/>
          <p:nvPr/>
        </p:nvSpPr>
        <p:spPr>
          <a:xfrm>
            <a:off x="685800" y="152400"/>
            <a:ext cx="914400" cy="9144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2" name="Oval 61"/>
          <p:cNvSpPr/>
          <p:nvPr/>
        </p:nvSpPr>
        <p:spPr>
          <a:xfrm>
            <a:off x="381000" y="1206500"/>
            <a:ext cx="457200" cy="457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3" name="Oval 62"/>
          <p:cNvSpPr/>
          <p:nvPr/>
        </p:nvSpPr>
        <p:spPr>
          <a:xfrm>
            <a:off x="685800" y="914400"/>
            <a:ext cx="355600" cy="3556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647700" y="1143000"/>
            <a:ext cx="431800" cy="4318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5" name="Oval 64"/>
          <p:cNvSpPr/>
          <p:nvPr/>
        </p:nvSpPr>
        <p:spPr>
          <a:xfrm>
            <a:off x="457200" y="0"/>
            <a:ext cx="762000" cy="762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6" name="Oval 65"/>
          <p:cNvSpPr/>
          <p:nvPr/>
        </p:nvSpPr>
        <p:spPr>
          <a:xfrm>
            <a:off x="1714500" y="0"/>
            <a:ext cx="355600" cy="3556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7" name="Oval 66"/>
          <p:cNvSpPr/>
          <p:nvPr/>
        </p:nvSpPr>
        <p:spPr>
          <a:xfrm>
            <a:off x="1676400" y="228600"/>
            <a:ext cx="431800" cy="4318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8" name="Oval 67"/>
          <p:cNvSpPr/>
          <p:nvPr/>
        </p:nvSpPr>
        <p:spPr>
          <a:xfrm>
            <a:off x="2019300" y="304800"/>
            <a:ext cx="203200" cy="2032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9" name="Oval 68"/>
          <p:cNvSpPr/>
          <p:nvPr/>
        </p:nvSpPr>
        <p:spPr>
          <a:xfrm>
            <a:off x="1028700" y="1524000"/>
            <a:ext cx="203200" cy="203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0" name="Oval 69"/>
          <p:cNvSpPr/>
          <p:nvPr/>
        </p:nvSpPr>
        <p:spPr>
          <a:xfrm>
            <a:off x="88900" y="1066800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1" name="Oval 70"/>
          <p:cNvSpPr/>
          <p:nvPr/>
        </p:nvSpPr>
        <p:spPr>
          <a:xfrm>
            <a:off x="914400" y="1752600"/>
            <a:ext cx="203200" cy="203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2" name="Oval 71"/>
          <p:cNvSpPr/>
          <p:nvPr/>
        </p:nvSpPr>
        <p:spPr>
          <a:xfrm>
            <a:off x="0" y="1244600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3" name="Oval 72"/>
          <p:cNvSpPr/>
          <p:nvPr/>
        </p:nvSpPr>
        <p:spPr>
          <a:xfrm>
            <a:off x="152400" y="1092200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4" name="Oval 73"/>
          <p:cNvSpPr/>
          <p:nvPr/>
        </p:nvSpPr>
        <p:spPr>
          <a:xfrm>
            <a:off x="304800" y="1066800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7" name="Oval 76"/>
          <p:cNvSpPr/>
          <p:nvPr/>
        </p:nvSpPr>
        <p:spPr>
          <a:xfrm rot="6197586" flipV="1">
            <a:off x="7932464" y="5568366"/>
            <a:ext cx="914400" cy="9144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0" name="Oval 79"/>
          <p:cNvSpPr/>
          <p:nvPr/>
        </p:nvSpPr>
        <p:spPr>
          <a:xfrm rot="6197586" flipV="1">
            <a:off x="8633992" y="4734233"/>
            <a:ext cx="457200" cy="4572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1" name="Oval 80"/>
          <p:cNvSpPr/>
          <p:nvPr/>
        </p:nvSpPr>
        <p:spPr>
          <a:xfrm rot="6197586" flipV="1">
            <a:off x="8292676" y="4953384"/>
            <a:ext cx="355600" cy="3556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2" name="Oval 81"/>
          <p:cNvSpPr/>
          <p:nvPr/>
        </p:nvSpPr>
        <p:spPr>
          <a:xfrm rot="6197586" flipV="1">
            <a:off x="8514131" y="4976607"/>
            <a:ext cx="431800" cy="4318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3" name="Oval 82"/>
          <p:cNvSpPr/>
          <p:nvPr/>
        </p:nvSpPr>
        <p:spPr>
          <a:xfrm rot="6197586" flipV="1">
            <a:off x="7856272" y="5295370"/>
            <a:ext cx="762000" cy="762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4" name="Oval 83"/>
          <p:cNvSpPr/>
          <p:nvPr/>
        </p:nvSpPr>
        <p:spPr>
          <a:xfrm rot="6197586" flipV="1">
            <a:off x="199818" y="5914818"/>
            <a:ext cx="216774" cy="216774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5" name="Oval 84"/>
          <p:cNvSpPr/>
          <p:nvPr/>
        </p:nvSpPr>
        <p:spPr>
          <a:xfrm rot="6197586" flipV="1">
            <a:off x="7387699" y="5767494"/>
            <a:ext cx="431800" cy="4318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6" name="Oval 85"/>
          <p:cNvSpPr/>
          <p:nvPr/>
        </p:nvSpPr>
        <p:spPr>
          <a:xfrm rot="6197586" flipV="1">
            <a:off x="7412357" y="6095509"/>
            <a:ext cx="203200" cy="2032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7" name="Oval 86"/>
          <p:cNvSpPr/>
          <p:nvPr/>
        </p:nvSpPr>
        <p:spPr>
          <a:xfrm rot="6197586" flipV="1">
            <a:off x="7638907" y="6462226"/>
            <a:ext cx="203200" cy="203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8" name="Oval 87"/>
          <p:cNvSpPr/>
          <p:nvPr/>
        </p:nvSpPr>
        <p:spPr>
          <a:xfrm rot="6197586" flipV="1">
            <a:off x="8607584" y="4384300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9" name="Oval 88"/>
          <p:cNvSpPr/>
          <p:nvPr/>
        </p:nvSpPr>
        <p:spPr>
          <a:xfrm rot="6197586" flipV="1">
            <a:off x="7887663" y="6403551"/>
            <a:ext cx="203200" cy="203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0" name="Oval 89"/>
          <p:cNvSpPr/>
          <p:nvPr/>
        </p:nvSpPr>
        <p:spPr>
          <a:xfrm rot="6197586" flipV="1">
            <a:off x="8801061" y="4338664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1" name="Oval 90"/>
          <p:cNvSpPr/>
          <p:nvPr/>
        </p:nvSpPr>
        <p:spPr>
          <a:xfrm rot="6197586" flipV="1">
            <a:off x="8617702" y="4451939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2" name="Oval 91"/>
          <p:cNvSpPr/>
          <p:nvPr/>
        </p:nvSpPr>
        <p:spPr>
          <a:xfrm rot="6197586" flipV="1">
            <a:off x="8557941" y="4594415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5" name="Oval 94"/>
          <p:cNvSpPr/>
          <p:nvPr/>
        </p:nvSpPr>
        <p:spPr>
          <a:xfrm rot="6197586" flipV="1">
            <a:off x="243115" y="6241508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6" name="Oval 95"/>
          <p:cNvSpPr/>
          <p:nvPr/>
        </p:nvSpPr>
        <p:spPr>
          <a:xfrm rot="6197586" flipV="1">
            <a:off x="436592" y="6195872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7" name="Oval 96"/>
          <p:cNvSpPr/>
          <p:nvPr/>
        </p:nvSpPr>
        <p:spPr>
          <a:xfrm rot="6197586" flipV="1">
            <a:off x="253233" y="6309147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8" name="Oval 97"/>
          <p:cNvSpPr/>
          <p:nvPr/>
        </p:nvSpPr>
        <p:spPr>
          <a:xfrm rot="6197586" flipV="1">
            <a:off x="193472" y="6451623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200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Font typeface="Wingdings" pitchFamily="2" charset="2"/>
        <a:buChar char="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14350" indent="-228600" algn="l" defTabSz="914400" rtl="0" eaLnBrk="1" latinLnBrk="0" hangingPunct="1">
        <a:spcBef>
          <a:spcPts val="1000"/>
        </a:spcBef>
        <a:buFont typeface="Arial" pitchFamily="34" charset="0"/>
        <a:buChar char="•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06450" indent="-228600" algn="l" defTabSz="914400" rtl="0" eaLnBrk="1" latinLnBrk="0" hangingPunct="1">
        <a:spcBef>
          <a:spcPts val="1000"/>
        </a:spcBef>
        <a:buFont typeface="Wingdings" pitchFamily="2" charset="2"/>
        <a:buChar char="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089025" indent="-228600" algn="l" defTabSz="914400" rtl="0" eaLnBrk="1" latinLnBrk="0" hangingPunct="1">
        <a:spcBef>
          <a:spcPts val="1000"/>
        </a:spcBef>
        <a:buFont typeface="Arial" pitchFamily="34" charset="0"/>
        <a:buChar char="•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ts val="1000"/>
        </a:spcBef>
        <a:buFont typeface="Wingdings" pitchFamily="2" charset="2"/>
        <a:buChar char="l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ucniprace.cz/k_v/vzory/mesic.jpg" TargetMode="External"/><Relationship Id="rId2" Type="http://schemas.openxmlformats.org/officeDocument/2006/relationships/hyperlink" Target="http://www.zsvdomcich.cz/image/kluk.gif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obrazky.cz/detail?id=eJyV0EtOwzAUheH5XUwcO9gxSBETBBUKDQKKKJMovXYbt7hxHdeh2QprYBWwMF5iisT8+6Wjs8DbBcoqzIeiAAoshaV5CtoXFCiDZnKT4lkXy0xl6sDjfHvZaht4aaei/CpkUPn9akJn/sEEmW7OL+5a88z8ejcVj4KP1ztj91fHlapm0IbgTggZhiHxe9wa5xvUCY5kU0cSx84fiNW9wWTtVn/gWH/b+se61gE7SoEJDoz+ZlYr0/DEGex147FNsLPE9Kf/mUsp/7xAgn1/6d9eEfIsRyVEJqjCpRT4ARKPaJY&amp;sId=GhjL69PUwV5lIRqLSPVO" TargetMode="Externa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086600" cy="2225129"/>
          </a:xfrm>
        </p:spPr>
        <p:txBody>
          <a:bodyPr>
            <a:normAutofit fontScale="90000"/>
          </a:bodyPr>
          <a:lstStyle/>
          <a:p>
            <a:pPr algn="ctr"/>
            <a:r>
              <a:rPr lang="cs-CZ" sz="2800" dirty="0" smtClean="0"/>
              <a:t>Inovace a zkvalitnění výuky směřující k rozvoji čtenářské a informační gramotnosti  </a:t>
            </a:r>
            <a:br>
              <a:rPr lang="cs-CZ" sz="2800" dirty="0" smtClean="0"/>
            </a:br>
            <a:r>
              <a:rPr lang="cs-CZ" b="1" dirty="0" smtClean="0">
                <a:solidFill>
                  <a:srgbClr val="FFC000"/>
                </a:solidFill>
              </a:rPr>
              <a:t>Český jazyk</a:t>
            </a:r>
            <a:r>
              <a:rPr lang="cs-CZ" dirty="0" smtClean="0">
                <a:solidFill>
                  <a:srgbClr val="FFC000"/>
                </a:solidFill>
              </a:rPr>
              <a:t/>
            </a:r>
            <a:br>
              <a:rPr lang="cs-CZ" dirty="0" smtClean="0">
                <a:solidFill>
                  <a:srgbClr val="FFC000"/>
                </a:solidFill>
              </a:rPr>
            </a:br>
            <a:r>
              <a:rPr lang="cs-CZ" dirty="0" smtClean="0">
                <a:solidFill>
                  <a:srgbClr val="FFC000"/>
                </a:solidFill>
              </a:rPr>
              <a:t>3.třída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solidFill>
                  <a:srgbClr val="FFC000"/>
                </a:solidFill>
              </a:rPr>
              <a:t>Slova opačného a stejného významu</a:t>
            </a:r>
            <a:endParaRPr lang="cs-CZ" sz="2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75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Vymyslete ve skupině co nejvíce antonym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502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Vymyslete ve skupině co nejvíce synonym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82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1916832"/>
            <a:ext cx="7033592" cy="4224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/>
              <a:t>Tato prezentace byla vytvořena  pro projekt INOVACE  v rámci EU-OPVK, který vytvořila ZŠ a MŠ Višňová. </a:t>
            </a:r>
          </a:p>
          <a:p>
            <a:pPr marL="0" indent="0">
              <a:buNone/>
            </a:pPr>
            <a:r>
              <a:rPr lang="cs-CZ" sz="2400" dirty="0" smtClean="0"/>
              <a:t>Vypracovala: Mgr. Adéla Paříková</a:t>
            </a:r>
          </a:p>
          <a:p>
            <a:pPr marL="0" indent="0">
              <a:buNone/>
            </a:pPr>
            <a:r>
              <a:rPr lang="cs-CZ" sz="2400" dirty="0" smtClean="0"/>
              <a:t>Vytvořeno</a:t>
            </a:r>
            <a:r>
              <a:rPr lang="cs-CZ" sz="2400" smtClean="0"/>
              <a:t>: 13.10.2010</a:t>
            </a:r>
            <a:endParaRPr lang="cs-CZ" sz="2400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071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7800" y="609600"/>
            <a:ext cx="6629400" cy="5915744"/>
          </a:xfrm>
        </p:spPr>
        <p:txBody>
          <a:bodyPr>
            <a:normAutofit fontScale="90000"/>
          </a:bodyPr>
          <a:lstStyle/>
          <a:p>
            <a:r>
              <a:rPr lang="cs-CZ" dirty="0"/>
              <a:t>P</a:t>
            </a:r>
            <a:r>
              <a:rPr lang="cs-CZ" dirty="0" smtClean="0"/>
              <a:t>oužité zdroje: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www.zsvdomcich.cz/image/kluk.gif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www.rucniprace.cz/k_v/vzory/mesic.jpg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704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Antonyma(opozita)</a:t>
            </a:r>
            <a:br>
              <a:rPr lang="cs-CZ" dirty="0" smtClean="0"/>
            </a:br>
            <a:r>
              <a:rPr lang="cs-CZ" dirty="0" smtClean="0"/>
              <a:t>-slova opačného významu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820625" y="1556792"/>
            <a:ext cx="8291264" cy="5001741"/>
          </a:xfrm>
        </p:spPr>
        <p:txBody>
          <a:bodyPr>
            <a:normAutofit fontScale="92500" lnSpcReduction="10000"/>
          </a:bodyPr>
          <a:lstStyle/>
          <a:p>
            <a:r>
              <a:rPr lang="cs-CZ" sz="2800" dirty="0" smtClean="0"/>
              <a:t>dobro-zlo</a:t>
            </a:r>
          </a:p>
          <a:p>
            <a:r>
              <a:rPr lang="cs-CZ" sz="2800" dirty="0" err="1"/>
              <a:t>č</a:t>
            </a:r>
            <a:r>
              <a:rPr lang="cs-CZ" sz="2800" dirty="0" err="1" smtClean="0"/>
              <a:t>erná-bílá</a:t>
            </a:r>
            <a:endParaRPr lang="cs-CZ" sz="2800" dirty="0" smtClean="0"/>
          </a:p>
          <a:p>
            <a:r>
              <a:rPr lang="cs-CZ" sz="2800" dirty="0" smtClean="0"/>
              <a:t>nahoře-dole</a:t>
            </a:r>
          </a:p>
          <a:p>
            <a:r>
              <a:rPr lang="cs-CZ" sz="2800" dirty="0" smtClean="0"/>
              <a:t>noc-den</a:t>
            </a:r>
          </a:p>
          <a:p>
            <a:r>
              <a:rPr lang="cs-CZ" sz="2800" dirty="0" smtClean="0"/>
              <a:t>teplo-zima</a:t>
            </a:r>
          </a:p>
          <a:p>
            <a:r>
              <a:rPr lang="cs-CZ" sz="2600" dirty="0"/>
              <a:t>v</a:t>
            </a:r>
            <a:r>
              <a:rPr lang="cs-CZ" sz="2600" dirty="0" smtClean="0"/>
              <a:t>levo-vpravo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727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Spoj čarou k sobě patřící slova opačného významu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9353315"/>
              </p:ext>
            </p:extLst>
          </p:nvPr>
        </p:nvGraphicFramePr>
        <p:xfrm>
          <a:off x="1447800" y="1901825"/>
          <a:ext cx="66294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4700"/>
                <a:gridCol w="3314700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bílá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malý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hluchý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žák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noc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malinký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velký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studený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pravda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černá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obrovský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lež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sever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slyšící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teplý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den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učitel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jih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755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3682752" cy="3549008"/>
          </a:xfrm>
        </p:spPr>
        <p:txBody>
          <a:bodyPr/>
          <a:lstStyle/>
          <a:p>
            <a:r>
              <a:rPr lang="cs-CZ" dirty="0" smtClean="0"/>
              <a:t>Napiš do bubliny antonymum k obrázku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 descr="náhled obrázku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700808"/>
            <a:ext cx="1903834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211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Doplň na řádek správné antonymum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4157139"/>
              </p:ext>
            </p:extLst>
          </p:nvPr>
        </p:nvGraphicFramePr>
        <p:xfrm>
          <a:off x="1043608" y="2708920"/>
          <a:ext cx="6629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4700"/>
                <a:gridCol w="33147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chlapec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učitel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muž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ráno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781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Synonyma(slova souznačná)</a:t>
            </a:r>
            <a:br>
              <a:rPr lang="cs-CZ" dirty="0" smtClean="0"/>
            </a:br>
            <a:r>
              <a:rPr lang="cs-CZ" dirty="0" smtClean="0"/>
              <a:t>-slova stejného nebo podobného významu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339752" y="2708920"/>
            <a:ext cx="6122890" cy="3849576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sz="2400" dirty="0" err="1" smtClean="0"/>
              <a:t>pěkný-hezký</a:t>
            </a:r>
            <a:endParaRPr lang="cs-CZ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cs-CZ" sz="2400" dirty="0" smtClean="0"/>
              <a:t>luna-měsíc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400" dirty="0"/>
              <a:t>c</a:t>
            </a:r>
            <a:r>
              <a:rPr lang="cs-CZ" sz="2400" dirty="0" smtClean="0"/>
              <a:t>hlapec-kluk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400" dirty="0"/>
              <a:t>z</a:t>
            </a:r>
            <a:r>
              <a:rPr lang="cs-CZ" sz="2400" dirty="0" smtClean="0"/>
              <a:t>de-tady</a:t>
            </a:r>
          </a:p>
          <a:p>
            <a:pPr marL="342900" indent="-342900">
              <a:buFont typeface="Arial" pitchFamily="34" charset="0"/>
              <a:buChar char="•"/>
            </a:pPr>
            <a:endParaRPr lang="cs-CZ" dirty="0" smtClean="0"/>
          </a:p>
          <a:p>
            <a:pPr marL="342900" indent="-342900">
              <a:buFont typeface="Arial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03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Spoj čarou k sobě patřící slova stejného či podobného významu</a:t>
            </a:r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4947464"/>
              </p:ext>
            </p:extLst>
          </p:nvPr>
        </p:nvGraphicFramePr>
        <p:xfrm>
          <a:off x="1447800" y="2178576"/>
          <a:ext cx="6629400" cy="3986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4700"/>
                <a:gridCol w="3314700"/>
              </a:tblGrid>
              <a:tr h="398673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98673">
                <a:tc>
                  <a:txBody>
                    <a:bodyPr/>
                    <a:lstStyle/>
                    <a:p>
                      <a:r>
                        <a:rPr lang="cs-CZ" dirty="0" smtClean="0"/>
                        <a:t>pěkný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řach</a:t>
                      </a:r>
                      <a:endParaRPr lang="cs-CZ" dirty="0"/>
                    </a:p>
                  </a:txBody>
                  <a:tcPr/>
                </a:tc>
              </a:tr>
              <a:tr h="398673">
                <a:tc>
                  <a:txBody>
                    <a:bodyPr/>
                    <a:lstStyle/>
                    <a:p>
                      <a:r>
                        <a:rPr lang="cs-CZ" dirty="0" smtClean="0"/>
                        <a:t>moudrý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luna</a:t>
                      </a:r>
                      <a:endParaRPr lang="cs-CZ" dirty="0"/>
                    </a:p>
                  </a:txBody>
                  <a:tcPr/>
                </a:tc>
              </a:tr>
              <a:tr h="398673">
                <a:tc>
                  <a:txBody>
                    <a:bodyPr/>
                    <a:lstStyle/>
                    <a:p>
                      <a:r>
                        <a:rPr lang="cs-CZ" dirty="0" smtClean="0"/>
                        <a:t>mnoho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hezký</a:t>
                      </a:r>
                      <a:endParaRPr lang="cs-CZ" dirty="0"/>
                    </a:p>
                  </a:txBody>
                  <a:tcPr/>
                </a:tc>
              </a:tr>
              <a:tr h="398673">
                <a:tc>
                  <a:txBody>
                    <a:bodyPr/>
                    <a:lstStyle/>
                    <a:p>
                      <a:r>
                        <a:rPr lang="cs-CZ" dirty="0" smtClean="0"/>
                        <a:t>statečný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tady</a:t>
                      </a:r>
                      <a:endParaRPr lang="cs-CZ" dirty="0"/>
                    </a:p>
                  </a:txBody>
                  <a:tcPr/>
                </a:tc>
              </a:tr>
              <a:tr h="398673">
                <a:tc>
                  <a:txBody>
                    <a:bodyPr/>
                    <a:lstStyle/>
                    <a:p>
                      <a:r>
                        <a:rPr lang="cs-CZ" dirty="0" smtClean="0"/>
                        <a:t>měsíc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chytrý</a:t>
                      </a:r>
                      <a:endParaRPr lang="cs-CZ" dirty="0"/>
                    </a:p>
                  </a:txBody>
                  <a:tcPr/>
                </a:tc>
              </a:tr>
              <a:tr h="398673">
                <a:tc>
                  <a:txBody>
                    <a:bodyPr/>
                    <a:lstStyle/>
                    <a:p>
                      <a:r>
                        <a:rPr lang="cs-CZ" dirty="0" smtClean="0"/>
                        <a:t>buch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jo</a:t>
                      </a:r>
                      <a:endParaRPr lang="cs-CZ" dirty="0"/>
                    </a:p>
                  </a:txBody>
                  <a:tcPr/>
                </a:tc>
              </a:tr>
              <a:tr h="398673">
                <a:tc>
                  <a:txBody>
                    <a:bodyPr/>
                    <a:lstStyle/>
                    <a:p>
                      <a:r>
                        <a:rPr lang="cs-CZ" dirty="0" smtClean="0"/>
                        <a:t>zde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mlátit</a:t>
                      </a:r>
                      <a:endParaRPr lang="cs-CZ" dirty="0"/>
                    </a:p>
                  </a:txBody>
                  <a:tcPr/>
                </a:tc>
              </a:tr>
              <a:tr h="398673">
                <a:tc>
                  <a:txBody>
                    <a:bodyPr/>
                    <a:lstStyle/>
                    <a:p>
                      <a:r>
                        <a:rPr lang="cs-CZ" dirty="0" smtClean="0"/>
                        <a:t>ano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odvážný</a:t>
                      </a:r>
                      <a:endParaRPr lang="cs-CZ" dirty="0"/>
                    </a:p>
                  </a:txBody>
                  <a:tcPr/>
                </a:tc>
              </a:tr>
              <a:tr h="398673">
                <a:tc>
                  <a:txBody>
                    <a:bodyPr/>
                    <a:lstStyle/>
                    <a:p>
                      <a:r>
                        <a:rPr lang="cs-CZ" dirty="0" smtClean="0"/>
                        <a:t>bít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hodně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051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84048"/>
            <a:ext cx="3034680" cy="3549008"/>
          </a:xfrm>
        </p:spPr>
        <p:txBody>
          <a:bodyPr/>
          <a:lstStyle/>
          <a:p>
            <a:r>
              <a:rPr lang="cs-CZ" dirty="0" smtClean="0"/>
              <a:t>Napiš do bubliny synonymum k obrázku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2050" name="Picture 2" descr="náhled obrázku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772816"/>
            <a:ext cx="2448272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421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Doplň na řádek správné synonymum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4132821"/>
              </p:ext>
            </p:extLst>
          </p:nvPr>
        </p:nvGraphicFramePr>
        <p:xfrm>
          <a:off x="1447800" y="1901825"/>
          <a:ext cx="6629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4700"/>
                <a:gridCol w="33147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krásný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chlapec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krmě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studený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rudý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634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">
  <a:themeElements>
    <a:clrScheme name="Bubbles">
      <a:dk1>
        <a:srgbClr val="0C002C"/>
      </a:dk1>
      <a:lt1>
        <a:srgbClr val="FFFFFF"/>
      </a:lt1>
      <a:dk2>
        <a:srgbClr val="236626"/>
      </a:dk2>
      <a:lt2>
        <a:srgbClr val="D7C8FE"/>
      </a:lt2>
      <a:accent1>
        <a:srgbClr val="4203E7"/>
      </a:accent1>
      <a:accent2>
        <a:srgbClr val="842F73"/>
      </a:accent2>
      <a:accent3>
        <a:srgbClr val="7532A8"/>
      </a:accent3>
      <a:accent4>
        <a:srgbClr val="F7A107"/>
      </a:accent4>
      <a:accent5>
        <a:srgbClr val="C86DCF"/>
      </a:accent5>
      <a:accent6>
        <a:srgbClr val="E6B500"/>
      </a:accent6>
      <a:hlink>
        <a:srgbClr val="FFDE66"/>
      </a:hlink>
      <a:folHlink>
        <a:srgbClr val="D490C5"/>
      </a:folHlink>
    </a:clrScheme>
    <a:fontScheme name="Bubbles">
      <a:majorFont>
        <a:latin typeface="Impact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mic Sans M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Bubb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85000"/>
                <a:satMod val="150000"/>
              </a:schemeClr>
            </a:gs>
            <a:gs pos="35000">
              <a:schemeClr val="phClr">
                <a:tint val="70000"/>
                <a:shade val="90000"/>
                <a:alpha val="85000"/>
                <a:satMod val="200000"/>
              </a:schemeClr>
            </a:gs>
            <a:gs pos="100000">
              <a:schemeClr val="phClr">
                <a:tint val="90000"/>
                <a:shade val="100000"/>
                <a:alpha val="85000"/>
                <a:satMod val="250000"/>
              </a:schemeClr>
            </a:gs>
          </a:gsLst>
          <a:lin ang="0" scaled="1"/>
        </a:gradFill>
        <a:gradFill rotWithShape="1">
          <a:gsLst>
            <a:gs pos="0">
              <a:schemeClr val="phClr">
                <a:shade val="40000"/>
                <a:satMod val="115000"/>
              </a:schemeClr>
            </a:gs>
            <a:gs pos="8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150000"/>
              </a:schemeClr>
            </a:gs>
          </a:gsLst>
          <a:lin ang="7800000" scaled="0"/>
        </a:gradFill>
      </a:fillStyleLst>
      <a:lnStyleLst>
        <a:ln w="254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4450" cap="flat" cmpd="sng" algn="ctr">
          <a:solidFill>
            <a:schemeClr val="phClr">
              <a:alpha val="80000"/>
              <a:satMod val="110000"/>
            </a:schemeClr>
          </a:solidFill>
          <a:prstDash val="solid"/>
        </a:ln>
        <a:ln w="63500" cap="flat" cmpd="sng" algn="ctr">
          <a:solidFill>
            <a:schemeClr val="phClr">
              <a:alpha val="80000"/>
              <a:satMod val="115000"/>
            </a:schemeClr>
          </a:solidFill>
          <a:prstDash val="solid"/>
        </a:ln>
      </a:lnStyleLst>
      <a:effectStyleLst>
        <a:effectStyle>
          <a:effectLst>
            <a:innerShdw blurRad="50800" dist="25400" dir="13500000">
              <a:srgbClr val="FFFFFF">
                <a:alpha val="75000"/>
              </a:srgbClr>
            </a:innerShdw>
          </a:effectLst>
        </a:effectStyle>
        <a:effectStyle>
          <a:effectLst>
            <a:innerShdw blurRad="76200" dist="25400" dir="13500000">
              <a:srgbClr val="FFFFFF">
                <a:alpha val="75000"/>
              </a:srgbClr>
            </a:innerShdw>
            <a:reflection blurRad="63500" stA="35000" endPos="35000" dist="12700" dir="5400000" sy="-100000" rotWithShape="0"/>
          </a:effectLst>
        </a:effectStyle>
        <a:effectStyle>
          <a:effectLst>
            <a:reflection blurRad="63500" stA="35000" endPos="35000" dist="12700" dir="5400000" sy="-100000" rotWithShape="0"/>
          </a:effectLst>
          <a:scene3d>
            <a:camera prst="orthographicFront">
              <a:rot lat="0" lon="0" rev="0"/>
            </a:camera>
            <a:lightRig rig="balanced" dir="bl">
              <a:rot lat="0" lon="0" rev="7800000"/>
            </a:lightRig>
          </a:scene3d>
          <a:sp3d prstMaterial="translucentPowder">
            <a:bevelT h="50800"/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shade val="80000"/>
                <a:satMod val="125000"/>
              </a:schemeClr>
            </a:gs>
            <a:gs pos="100000">
              <a:schemeClr val="phClr">
                <a:tint val="100000"/>
                <a:satMod val="125000"/>
                <a:lumOff val="40000"/>
                <a:lumMod val="100000"/>
              </a:schemeClr>
            </a:gs>
          </a:gsLst>
          <a:lin ang="7800000" scaled="1"/>
        </a:gradFill>
        <a:gradFill rotWithShape="1">
          <a:gsLst>
            <a:gs pos="0">
              <a:schemeClr val="phClr">
                <a:shade val="95000"/>
                <a:lumMod val="95000"/>
              </a:schemeClr>
            </a:gs>
            <a:gs pos="60000">
              <a:schemeClr val="phClr">
                <a:satMod val="125000"/>
                <a:lumOff val="10000"/>
                <a:lumMod val="100000"/>
              </a:schemeClr>
            </a:gs>
            <a:gs pos="100000">
              <a:schemeClr val="phClr">
                <a:shade val="95000"/>
                <a:satMod val="135000"/>
                <a:lumOff val="50000"/>
                <a:lumMod val="100000"/>
              </a:schemeClr>
            </a:gs>
          </a:gsLst>
          <a:lin ang="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TC010264149[[fn=Motiv Bubliny]]</Template>
  <TotalTime>113</TotalTime>
  <Words>159</Words>
  <Application>Microsoft Office PowerPoint</Application>
  <PresentationFormat>Předvádění na obrazovce (4:3)</PresentationFormat>
  <Paragraphs>72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1</vt:lpstr>
      <vt:lpstr>Inovace a zkvalitnění výuky směřující k rozvoji čtenářské a informační gramotnosti   Český jazyk 3.třída</vt:lpstr>
      <vt:lpstr>Antonyma(opozita) -slova opačného významu </vt:lpstr>
      <vt:lpstr>Spoj čarou k sobě patřící slova opačného významu</vt:lpstr>
      <vt:lpstr>Napiš do bubliny antonymum k obrázku</vt:lpstr>
      <vt:lpstr>Doplň na řádek správné antonymum</vt:lpstr>
      <vt:lpstr>Synonyma(slova souznačná) -slova stejného nebo podobného významu</vt:lpstr>
      <vt:lpstr>Spoj čarou k sobě patřící slova stejného či podobného významu</vt:lpstr>
      <vt:lpstr>Napiš do bubliny synonymum k obrázku</vt:lpstr>
      <vt:lpstr>Doplň na řádek správné synonymum</vt:lpstr>
      <vt:lpstr>Vymyslete ve skupině co nejvíce antonym</vt:lpstr>
      <vt:lpstr>Vymyslete ve skupině co nejvíce synonym</vt:lpstr>
      <vt:lpstr>Prezentace aplikace PowerPoint</vt:lpstr>
      <vt:lpstr>Použité zdroje:  http://www.zsvdomcich.cz/image/kluk.gif  http://www.rucniprace.cz/k_v/vzory/mesic.jpg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Český jazyk 3.třída</dc:title>
  <dc:creator>Adela</dc:creator>
  <cp:lastModifiedBy>Adela</cp:lastModifiedBy>
  <cp:revision>14</cp:revision>
  <dcterms:created xsi:type="dcterms:W3CDTF">2011-01-03T17:30:26Z</dcterms:created>
  <dcterms:modified xsi:type="dcterms:W3CDTF">2011-03-06T18:04:29Z</dcterms:modified>
</cp:coreProperties>
</file>