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1" r:id="rId4"/>
    <p:sldId id="262" r:id="rId5"/>
    <p:sldId id="27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imedia.cz/fotografie/nemecko-hesensko-pytel-brambor-ve-venkovskych-oblasti/0087945397/" TargetMode="External"/><Relationship Id="rId2" Type="http://schemas.openxmlformats.org/officeDocument/2006/relationships/hyperlink" Target="http://www.foxter.cz/zbozi-detail/6414-jihoceske-polotucne-mlek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z-zdravi.cz/osobni-vahy/188-osobni-vaha-fs149bw1e01.html" TargetMode="External"/><Relationship Id="rId4" Type="http://schemas.openxmlformats.org/officeDocument/2006/relationships/hyperlink" Target="http://kone.czechian.net/fotoplem15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8800" dirty="0" smtClean="0"/>
              <a:t>hmotnost</a:t>
            </a:r>
            <a:endParaRPr lang="cs-CZ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24744"/>
            <a:ext cx="8458200" cy="1296144"/>
          </a:xfrm>
        </p:spPr>
        <p:txBody>
          <a:bodyPr>
            <a:normAutofit/>
          </a:bodyPr>
          <a:lstStyle/>
          <a:p>
            <a:pPr algn="ctr"/>
            <a:endParaRPr lang="cs-CZ" sz="6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08720"/>
            <a:ext cx="5184576" cy="388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400" dirty="0" smtClean="0"/>
              <a:t>Základní jednotkou hmotnosti je jeden kilogram</a:t>
            </a:r>
            <a:br>
              <a:rPr lang="cs-CZ" sz="2400" dirty="0" smtClean="0"/>
            </a:br>
            <a:r>
              <a:rPr lang="cs-CZ" sz="2400" dirty="0" smtClean="0"/>
              <a:t>(mezinárodní  soustava  jednotek  SI</a:t>
            </a:r>
            <a:r>
              <a:rPr lang="cs-CZ" sz="2000" dirty="0" smtClean="0"/>
              <a:t> )</a:t>
            </a:r>
            <a:endParaRPr lang="cs-CZ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196752"/>
            <a:ext cx="4191000" cy="512784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1 kg = 1000g</a:t>
            </a:r>
          </a:p>
          <a:p>
            <a:r>
              <a:rPr lang="cs-CZ" sz="3200" dirty="0" smtClean="0"/>
              <a:t>1 q = 100 kg</a:t>
            </a:r>
          </a:p>
          <a:p>
            <a:r>
              <a:rPr lang="cs-CZ" sz="3200" dirty="0" smtClean="0"/>
              <a:t>1 t = 1000 kg</a:t>
            </a:r>
            <a:endParaRPr lang="cs-CZ" sz="3200" dirty="0" smtClean="0"/>
          </a:p>
          <a:p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18110" t="24409" r="15748" b="22835"/>
          <a:stretch>
            <a:fillRect/>
          </a:stretch>
        </p:blipFill>
        <p:spPr bwMode="auto">
          <a:xfrm>
            <a:off x="395536" y="2996952"/>
            <a:ext cx="311524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340768"/>
            <a:ext cx="525658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852936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Měření   hmotnosti - váhy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2034952" cy="209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412776"/>
            <a:ext cx="3810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628800"/>
            <a:ext cx="1800200" cy="135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149080"/>
            <a:ext cx="1872208" cy="140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 t="12598" b="16378"/>
          <a:stretch>
            <a:fillRect/>
          </a:stretch>
        </p:blipFill>
        <p:spPr bwMode="auto">
          <a:xfrm>
            <a:off x="0" y="3789040"/>
            <a:ext cx="26642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3645024"/>
            <a:ext cx="3047801" cy="223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09120"/>
            <a:ext cx="8610600" cy="178373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 smtClean="0"/>
              <a:t>mincíř</a:t>
            </a:r>
            <a:endParaRPr lang="cs-CZ" sz="28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 smtClean="0"/>
              <a:t>Jeřábové  váhy</a:t>
            </a:r>
            <a:endParaRPr lang="cs-CZ" sz="28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178918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14929"/>
            <a:ext cx="8686800" cy="549775"/>
          </a:xfrm>
        </p:spPr>
        <p:txBody>
          <a:bodyPr>
            <a:normAutofit fontScale="90000"/>
          </a:bodyPr>
          <a:lstStyle/>
          <a:p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Tato prezentace byla vytvořena  pro projekt INOVACE  v rámci EU-OPVK, který vytvořila ZŠ a MŠ Višňová        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5171405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1) </a:t>
            </a:r>
            <a:r>
              <a:rPr lang="cs-CZ" sz="2000" i="1" dirty="0" smtClean="0"/>
              <a:t>jméno autora výukového materiálu</a:t>
            </a:r>
            <a:r>
              <a:rPr lang="cs-CZ" sz="2000" dirty="0" smtClean="0"/>
              <a:t>: Ing. Květuše Vendégová</a:t>
            </a:r>
          </a:p>
          <a:p>
            <a:pPr>
              <a:buNone/>
            </a:pPr>
            <a:r>
              <a:rPr lang="cs-CZ" sz="2000" dirty="0" smtClean="0"/>
              <a:t>2) </a:t>
            </a:r>
            <a:r>
              <a:rPr lang="cs-CZ" sz="2000" i="1" dirty="0" smtClean="0"/>
              <a:t>datum (období), ve kterém byl VM vytvořen</a:t>
            </a:r>
            <a:r>
              <a:rPr lang="cs-CZ" sz="2000" dirty="0" smtClean="0"/>
              <a:t>:  10.12. 2011</a:t>
            </a:r>
          </a:p>
          <a:p>
            <a:pPr>
              <a:buNone/>
            </a:pPr>
            <a:r>
              <a:rPr lang="cs-CZ" sz="2000" dirty="0" smtClean="0"/>
              <a:t>3) </a:t>
            </a:r>
            <a:r>
              <a:rPr lang="cs-CZ" sz="2000" i="1" dirty="0" smtClean="0"/>
              <a:t>ročník, pro který je výukový materiál určen</a:t>
            </a:r>
            <a:r>
              <a:rPr lang="cs-CZ" sz="2000" dirty="0" smtClean="0"/>
              <a:t>:  IV.ročník</a:t>
            </a:r>
          </a:p>
          <a:p>
            <a:pPr>
              <a:buNone/>
            </a:pPr>
            <a:r>
              <a:rPr lang="cs-CZ" sz="2000" dirty="0" smtClean="0"/>
              <a:t>4</a:t>
            </a:r>
            <a:r>
              <a:rPr lang="cs-CZ" sz="2000" i="1" dirty="0" smtClean="0"/>
              <a:t>) vzdělávací oblast: </a:t>
            </a:r>
            <a:r>
              <a:rPr lang="cs-CZ" sz="2000" dirty="0" smtClean="0"/>
              <a:t>Inovace a zkvalitnění výuky směřující k rozvoji znalostí Přírodověda – Měření hmotnosti</a:t>
            </a:r>
          </a:p>
          <a:p>
            <a:pPr>
              <a:buNone/>
            </a:pPr>
            <a:r>
              <a:rPr lang="cs-CZ" sz="2000" dirty="0" smtClean="0"/>
              <a:t>5) </a:t>
            </a:r>
            <a:r>
              <a:rPr lang="cs-CZ" sz="2000" i="1" dirty="0" smtClean="0"/>
              <a:t>metodický list/anotace: </a:t>
            </a:r>
          </a:p>
          <a:p>
            <a:pPr>
              <a:buNone/>
            </a:pPr>
            <a:r>
              <a:rPr lang="cs-CZ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Brainstorming.  Výklad. Upevňování znalostí. </a:t>
            </a:r>
            <a:r>
              <a:rPr lang="cs-CZ" sz="2000" dirty="0" smtClean="0"/>
              <a:t>Změří vhodně zvolenými měřidly některé důležité fyzikální veličiny charakterizující látky a tělesa.</a:t>
            </a:r>
            <a:endParaRPr lang="cs-CZ" sz="20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cs-CZ" sz="2000" dirty="0" smtClean="0"/>
              <a:t> </a:t>
            </a:r>
          </a:p>
          <a:p>
            <a:pPr>
              <a:buNone/>
            </a:pPr>
            <a:r>
              <a:rPr lang="cs-CZ" sz="1400" i="1" dirty="0" smtClean="0">
                <a:hlinkClick r:id="rId2"/>
              </a:rPr>
              <a:t>http://www.foxter.cz/zbozi-detail/6414-jihoceske-polotucne-mleko</a:t>
            </a:r>
            <a:endParaRPr lang="cs-CZ" sz="1400" i="1" dirty="0" smtClean="0"/>
          </a:p>
          <a:p>
            <a:pPr>
              <a:buNone/>
            </a:pPr>
            <a:r>
              <a:rPr lang="cs-CZ" sz="1400" i="1" dirty="0" smtClean="0">
                <a:hlinkClick r:id="rId3"/>
              </a:rPr>
              <a:t>http://www.profimedia.cz/fotografie/nemecko-hesensko-pytel-brambor-ve-venkovskych-oblasti/0087945397/</a:t>
            </a:r>
            <a:endParaRPr lang="cs-CZ" sz="1400" i="1" dirty="0" smtClean="0"/>
          </a:p>
          <a:p>
            <a:pPr>
              <a:buNone/>
            </a:pPr>
            <a:r>
              <a:rPr lang="cs-CZ" sz="1400" i="1" dirty="0" smtClean="0">
                <a:hlinkClick r:id="rId4"/>
              </a:rPr>
              <a:t>http://kone.czechian.net/fotoplem15.htm</a:t>
            </a:r>
            <a:endParaRPr lang="cs-CZ" sz="1400" i="1" dirty="0" smtClean="0"/>
          </a:p>
          <a:p>
            <a:pPr>
              <a:buNone/>
            </a:pPr>
            <a:r>
              <a:rPr lang="cs-CZ" sz="1400" i="1" dirty="0" smtClean="0">
                <a:hlinkClick r:id="rId5"/>
              </a:rPr>
              <a:t>http://</a:t>
            </a:r>
            <a:r>
              <a:rPr lang="cs-CZ" sz="1400" i="1" dirty="0" smtClean="0">
                <a:hlinkClick r:id="rId5"/>
              </a:rPr>
              <a:t>www.az-zdravi.cz/osobni-vahy/188-osobni-vaha-fs149bw1e01.html</a:t>
            </a:r>
            <a:endParaRPr lang="cs-CZ" sz="1400" i="1" dirty="0" smtClean="0"/>
          </a:p>
          <a:p>
            <a:pPr>
              <a:buNone/>
            </a:pPr>
            <a:endParaRPr lang="cs-CZ" sz="1400" i="1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487</TotalTime>
  <Words>122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Trek</vt:lpstr>
      <vt:lpstr>hmotnost</vt:lpstr>
      <vt:lpstr>Základní jednotkou hmotnosti je jeden kilogram (mezinárodní  soustava  jednotek  SI )</vt:lpstr>
      <vt:lpstr>Měření   hmotnosti - váhy</vt:lpstr>
      <vt:lpstr>      </vt:lpstr>
      <vt:lpstr>  Tato prezentace byla vytvořena  pro projekt INOVACE  v rámci EU-OPVK, který vytvořila ZŠ a MŠ Višňová      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Květuše</dc:creator>
  <cp:lastModifiedBy>Květuše</cp:lastModifiedBy>
  <cp:revision>45</cp:revision>
  <dcterms:created xsi:type="dcterms:W3CDTF">2012-01-22T20:39:05Z</dcterms:created>
  <dcterms:modified xsi:type="dcterms:W3CDTF">2012-02-11T18:45:17Z</dcterms:modified>
</cp:coreProperties>
</file>